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emunu Libre Ultra-Bold" charset="1" panose="02000803000000000000"/>
      <p:regular r:id="rId21"/>
    </p:embeddedFont>
    <p:embeddedFont>
      <p:font typeface="Roboto Condensed Bold" charset="1" panose="02000000000000000000"/>
      <p:regular r:id="rId22"/>
    </p:embeddedFont>
    <p:embeddedFont>
      <p:font typeface="Roboto Condensed" charset="1" panose="02000000000000000000"/>
      <p:regular r:id="rId23"/>
    </p:embeddedFont>
    <p:embeddedFont>
      <p:font typeface="Gemunu Libre Bold" charset="1" panose="02000803000000000000"/>
      <p:regular r:id="rId24"/>
    </p:embeddedFont>
    <p:embeddedFont>
      <p:font typeface="Livvic Bold" charset="1" panose="00000000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8.jpeg" Type="http://schemas.openxmlformats.org/officeDocument/2006/relationships/image"/><Relationship Id="rId5" Target="../media/image8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154376" y="4153376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0" y="0"/>
                </a:moveTo>
                <a:lnTo>
                  <a:pt x="10287000" y="0"/>
                </a:lnTo>
                <a:lnTo>
                  <a:pt x="10287000" y="1980248"/>
                </a:lnTo>
                <a:lnTo>
                  <a:pt x="0" y="19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88073" y="-3606058"/>
            <a:ext cx="5119680" cy="10605906"/>
            <a:chOff x="0" y="0"/>
            <a:chExt cx="4729273" cy="9797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29273" cy="9797142"/>
            </a:xfrm>
            <a:custGeom>
              <a:avLst/>
              <a:gdLst/>
              <a:ahLst/>
              <a:cxnLst/>
              <a:rect r="r" b="b" t="t" l="l"/>
              <a:pathLst>
                <a:path h="9797142" w="4729273">
                  <a:moveTo>
                    <a:pt x="4729273" y="6476017"/>
                  </a:moveTo>
                  <a:lnTo>
                    <a:pt x="0" y="9797142"/>
                  </a:lnTo>
                  <a:lnTo>
                    <a:pt x="0" y="3321124"/>
                  </a:lnTo>
                  <a:lnTo>
                    <a:pt x="4729273" y="0"/>
                  </a:lnTo>
                  <a:close/>
                </a:path>
              </a:pathLst>
            </a:custGeom>
            <a:blipFill>
              <a:blip r:embed="rId4"/>
              <a:stretch>
                <a:fillRect l="-182745" t="0" r="-135758" b="-101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00259" y="4186758"/>
            <a:ext cx="5119680" cy="10605906"/>
            <a:chOff x="0" y="0"/>
            <a:chExt cx="4729273" cy="97971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29273" cy="9797142"/>
            </a:xfrm>
            <a:custGeom>
              <a:avLst/>
              <a:gdLst/>
              <a:ahLst/>
              <a:cxnLst/>
              <a:rect r="r" b="b" t="t" l="l"/>
              <a:pathLst>
                <a:path h="9797142" w="4729273">
                  <a:moveTo>
                    <a:pt x="4729273" y="6476017"/>
                  </a:moveTo>
                  <a:lnTo>
                    <a:pt x="0" y="9797142"/>
                  </a:lnTo>
                  <a:lnTo>
                    <a:pt x="0" y="3321124"/>
                  </a:lnTo>
                  <a:lnTo>
                    <a:pt x="4729273" y="0"/>
                  </a:lnTo>
                  <a:close/>
                </a:path>
              </a:pathLst>
            </a:custGeom>
            <a:blipFill>
              <a:blip r:embed="rId4"/>
              <a:stretch>
                <a:fillRect l="-96109" t="0" r="-21820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514350" y="7987172"/>
            <a:ext cx="11126795" cy="2299828"/>
            <a:chOff x="0" y="0"/>
            <a:chExt cx="2930514" cy="6057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411092" y="8634650"/>
            <a:ext cx="1085441" cy="2299828"/>
            <a:chOff x="0" y="0"/>
            <a:chExt cx="285877" cy="6057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5877" cy="605716"/>
            </a:xfrm>
            <a:custGeom>
              <a:avLst/>
              <a:gdLst/>
              <a:ahLst/>
              <a:cxnLst/>
              <a:rect r="r" b="b" t="t" l="l"/>
              <a:pathLst>
                <a:path h="605716" w="285877">
                  <a:moveTo>
                    <a:pt x="0" y="0"/>
                  </a:moveTo>
                  <a:lnTo>
                    <a:pt x="285877" y="0"/>
                  </a:lnTo>
                  <a:lnTo>
                    <a:pt x="285877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67C6E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5877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74349" y="1875043"/>
            <a:ext cx="1311856" cy="1510050"/>
          </a:xfrm>
          <a:custGeom>
            <a:avLst/>
            <a:gdLst/>
            <a:ahLst/>
            <a:cxnLst/>
            <a:rect r="r" b="b" t="t" l="l"/>
            <a:pathLst>
              <a:path h="1510050" w="1311856">
                <a:moveTo>
                  <a:pt x="0" y="0"/>
                </a:moveTo>
                <a:lnTo>
                  <a:pt x="1311855" y="0"/>
                </a:lnTo>
                <a:lnTo>
                  <a:pt x="1311855" y="1510049"/>
                </a:lnTo>
                <a:lnTo>
                  <a:pt x="0" y="1510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53457" y="4129770"/>
            <a:ext cx="9037298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b="true">
                <a:solidFill>
                  <a:srgbClr val="0D203B"/>
                </a:solidFill>
                <a:latin typeface="Gemunu Libre Ultra-Bold"/>
                <a:ea typeface="Gemunu Libre Ultra-Bold"/>
                <a:cs typeface="Gemunu Libre Ultra-Bold"/>
                <a:sym typeface="Gemunu Libre Ultra-Bold"/>
              </a:rPr>
              <a:t>初階</a:t>
            </a:r>
            <a:r>
              <a:rPr lang="en-US" sz="8799" b="true">
                <a:solidFill>
                  <a:srgbClr val="00BF63"/>
                </a:solidFill>
                <a:latin typeface="Gemunu Libre Ultra-Bold"/>
                <a:ea typeface="Gemunu Libre Ultra-Bold"/>
                <a:cs typeface="Gemunu Libre Ultra-Bold"/>
                <a:sym typeface="Gemunu Libre Ultra-Bold"/>
              </a:rPr>
              <a:t>弱點掃描</a:t>
            </a:r>
            <a:r>
              <a:rPr lang="en-US" sz="8799" b="true">
                <a:solidFill>
                  <a:srgbClr val="0D203B"/>
                </a:solidFill>
                <a:latin typeface="Gemunu Libre Ultra-Bold"/>
                <a:ea typeface="Gemunu Libre Ultra-Bold"/>
                <a:cs typeface="Gemunu Libre Ultra-Bold"/>
                <a:sym typeface="Gemunu Libre Ultra-Bold"/>
              </a:rPr>
              <a:t>工具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7869" y="6048739"/>
            <a:ext cx="8688474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從零開始打造屬於你的資安檢測神器：從原理到實作的完整指南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99866" y="8219511"/>
            <a:ext cx="3544479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11212107   張子俊</a:t>
            </a:r>
          </a:p>
          <a:p>
            <a:pPr algn="l">
              <a:lnSpc>
                <a:spcPts val="719"/>
              </a:lnSpc>
            </a:pPr>
          </a:p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11212131   陳冠名</a:t>
            </a:r>
          </a:p>
          <a:p>
            <a:pPr algn="l">
              <a:lnSpc>
                <a:spcPts val="719"/>
              </a:lnSpc>
            </a:pPr>
          </a:p>
          <a:p>
            <a:pPr algn="l">
              <a:lnSpc>
                <a:spcPts val="4320"/>
              </a:lnSpc>
            </a:pPr>
            <a:r>
              <a:rPr lang="en-US" sz="3600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11212170   牛禹喬</a:t>
            </a:r>
            <a:r>
              <a:rPr lang="en-US" sz="3600" b="true">
                <a:solidFill>
                  <a:srgbClr val="0D203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37389" y="2367010"/>
            <a:ext cx="8127405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true">
                <a:solidFill>
                  <a:srgbClr val="FF751F"/>
                </a:solidFill>
                <a:latin typeface="Gemunu Libre Ultra-Bold"/>
                <a:ea typeface="Gemunu Libre Ultra-Bold"/>
                <a:cs typeface="Gemunu Libre Ultra-Bold"/>
                <a:sym typeface="Gemunu Libre Ultra-Bold"/>
              </a:rPr>
              <a:t>寫程式當「</a:t>
            </a:r>
            <a:r>
              <a:rPr lang="en-US" b="true" sz="6399">
                <a:solidFill>
                  <a:srgbClr val="FF751F"/>
                </a:solidFill>
                <a:latin typeface="Gemunu Libre Ultra-Bold"/>
                <a:ea typeface="Gemunu Libre Ultra-Bold"/>
                <a:cs typeface="Gemunu Libre Ultra-Bold"/>
                <a:sym typeface="Gemunu Libre Ultra-Bold"/>
              </a:rPr>
              <a:t>數位保全」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510228" y="826740"/>
            <a:ext cx="4323755" cy="870156"/>
            <a:chOff x="0" y="0"/>
            <a:chExt cx="5765006" cy="11602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765006" cy="1160207"/>
            </a:xfrm>
            <a:custGeom>
              <a:avLst/>
              <a:gdLst/>
              <a:ahLst/>
              <a:cxnLst/>
              <a:rect r="r" b="b" t="t" l="l"/>
              <a:pathLst>
                <a:path h="1160207" w="5765006">
                  <a:moveTo>
                    <a:pt x="0" y="0"/>
                  </a:moveTo>
                  <a:lnTo>
                    <a:pt x="5765006" y="0"/>
                  </a:lnTo>
                  <a:lnTo>
                    <a:pt x="5765006" y="1160207"/>
                  </a:lnTo>
                  <a:lnTo>
                    <a:pt x="0" y="1160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738518" y="221117"/>
              <a:ext cx="4287970" cy="641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gradFill>
                    <a:gsLst>
                      <a:gs pos="0">
                        <a:srgbClr val="000000">
                          <a:alpha val="100000"/>
                        </a:srgbClr>
                      </a:gs>
                      <a:gs pos="100000">
                        <a:srgbClr val="3533CD">
                          <a:alpha val="100000"/>
                        </a:srgbClr>
                      </a:gs>
                    </a:gsLst>
                    <a:lin ang="0"/>
                  </a:gra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Beginner Level Project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88260" y="1028700"/>
            <a:ext cx="8342080" cy="1939453"/>
            <a:chOff x="0" y="0"/>
            <a:chExt cx="2197091" cy="5108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7091" cy="510802"/>
            </a:xfrm>
            <a:custGeom>
              <a:avLst/>
              <a:gdLst/>
              <a:ahLst/>
              <a:cxnLst/>
              <a:rect r="r" b="b" t="t" l="l"/>
              <a:pathLst>
                <a:path h="510802" w="2197091">
                  <a:moveTo>
                    <a:pt x="0" y="0"/>
                  </a:moveTo>
                  <a:lnTo>
                    <a:pt x="2197091" y="0"/>
                  </a:lnTo>
                  <a:lnTo>
                    <a:pt x="2197091" y="510802"/>
                  </a:lnTo>
                  <a:lnTo>
                    <a:pt x="0" y="510802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97091" cy="54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12154376" y="4153376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0" y="0"/>
                </a:moveTo>
                <a:lnTo>
                  <a:pt x="10287000" y="0"/>
                </a:lnTo>
                <a:lnTo>
                  <a:pt x="10287000" y="1980248"/>
                </a:lnTo>
                <a:lnTo>
                  <a:pt x="0" y="19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475463" y="1903416"/>
            <a:ext cx="6480167" cy="648016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7478" y="0"/>
                  </a:moveTo>
                  <a:lnTo>
                    <a:pt x="785322" y="0"/>
                  </a:lnTo>
                  <a:cubicBezTo>
                    <a:pt x="792609" y="0"/>
                    <a:pt x="799599" y="2895"/>
                    <a:pt x="804752" y="8048"/>
                  </a:cubicBezTo>
                  <a:cubicBezTo>
                    <a:pt x="809905" y="13201"/>
                    <a:pt x="812800" y="20191"/>
                    <a:pt x="812800" y="27478"/>
                  </a:cubicBezTo>
                  <a:lnTo>
                    <a:pt x="812800" y="785322"/>
                  </a:lnTo>
                  <a:cubicBezTo>
                    <a:pt x="812800" y="792609"/>
                    <a:pt x="809905" y="799599"/>
                    <a:pt x="804752" y="804752"/>
                  </a:cubicBezTo>
                  <a:cubicBezTo>
                    <a:pt x="799599" y="809905"/>
                    <a:pt x="792609" y="812800"/>
                    <a:pt x="785322" y="812800"/>
                  </a:cubicBezTo>
                  <a:lnTo>
                    <a:pt x="27478" y="812800"/>
                  </a:lnTo>
                  <a:cubicBezTo>
                    <a:pt x="20191" y="812800"/>
                    <a:pt x="13201" y="809905"/>
                    <a:pt x="8048" y="804752"/>
                  </a:cubicBezTo>
                  <a:cubicBezTo>
                    <a:pt x="2895" y="799599"/>
                    <a:pt x="0" y="792609"/>
                    <a:pt x="0" y="785322"/>
                  </a:cubicBezTo>
                  <a:lnTo>
                    <a:pt x="0" y="27478"/>
                  </a:lnTo>
                  <a:cubicBezTo>
                    <a:pt x="0" y="20191"/>
                    <a:pt x="2895" y="13201"/>
                    <a:pt x="8048" y="8048"/>
                  </a:cubicBezTo>
                  <a:cubicBezTo>
                    <a:pt x="13201" y="2895"/>
                    <a:pt x="20191" y="0"/>
                    <a:pt x="27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69332" y="3735233"/>
            <a:ext cx="10897664" cy="4854001"/>
          </a:xfrm>
          <a:custGeom>
            <a:avLst/>
            <a:gdLst/>
            <a:ahLst/>
            <a:cxnLst/>
            <a:rect r="r" b="b" t="t" l="l"/>
            <a:pathLst>
              <a:path h="4854001" w="10897664">
                <a:moveTo>
                  <a:pt x="0" y="0"/>
                </a:moveTo>
                <a:lnTo>
                  <a:pt x="10897664" y="0"/>
                </a:lnTo>
                <a:lnTo>
                  <a:pt x="10897664" y="4854001"/>
                </a:lnTo>
                <a:lnTo>
                  <a:pt x="0" y="4854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5375" y="4215265"/>
            <a:ext cx="521856" cy="482064"/>
          </a:xfrm>
          <a:custGeom>
            <a:avLst/>
            <a:gdLst/>
            <a:ahLst/>
            <a:cxnLst/>
            <a:rect r="r" b="b" t="t" l="l"/>
            <a:pathLst>
              <a:path h="482064" w="521856">
                <a:moveTo>
                  <a:pt x="0" y="0"/>
                </a:moveTo>
                <a:lnTo>
                  <a:pt x="521856" y="0"/>
                </a:lnTo>
                <a:lnTo>
                  <a:pt x="521856" y="482064"/>
                </a:lnTo>
                <a:lnTo>
                  <a:pt x="0" y="482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51514" y="1998426"/>
            <a:ext cx="376545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輸出結果給人類看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1479" y="2798526"/>
            <a:ext cx="7821348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檢查完畢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後，我們需要產生一份容易閱讀的報告。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5026" y="104310"/>
            <a:ext cx="9000133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第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5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階段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：報告輸出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5375" y="4802104"/>
            <a:ext cx="328673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終端機表格 (Console)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5375" y="5369160"/>
            <a:ext cx="8678478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給工程師看的「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即時快報」。通常會用</a:t>
            </a:r>
            <a:r>
              <a:rPr lang="en-US" b="true" sz="2799" strike="noStrike" u="none">
                <a:solidFill>
                  <a:srgbClr val="FF3131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紅色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代表危險、</a:t>
            </a:r>
            <a:r>
              <a:rPr lang="en-US" b="true" sz="2799" strike="noStrike" u="none">
                <a:solidFill>
                  <a:srgbClr val="45A834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綠色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代表安全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。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5375" y="7122395"/>
            <a:ext cx="8770964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給其他程式讀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的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「存檔記錄」。如果以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後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要做圖表分析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，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就需要這個格式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。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5375" y="6555340"/>
            <a:ext cx="1591667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JSON 輸出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67384" y="4189893"/>
            <a:ext cx="2135188" cy="50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2"/>
              </a:lnSpc>
              <a:spcBef>
                <a:spcPct val="0"/>
              </a:spcBef>
            </a:pPr>
            <a:r>
              <a:rPr lang="en-US" b="true" sz="2802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兩種輸出格式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5400000">
            <a:off x="12115800" y="4153376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10287000" y="0"/>
                </a:moveTo>
                <a:lnTo>
                  <a:pt x="0" y="0"/>
                </a:lnTo>
                <a:lnTo>
                  <a:pt x="0" y="1980248"/>
                </a:lnTo>
                <a:lnTo>
                  <a:pt x="10287000" y="1980248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568552" y="3226033"/>
            <a:ext cx="9371336" cy="5384613"/>
          </a:xfrm>
          <a:custGeom>
            <a:avLst/>
            <a:gdLst/>
            <a:ahLst/>
            <a:cxnLst/>
            <a:rect r="r" b="b" t="t" l="l"/>
            <a:pathLst>
              <a:path h="5384613" w="9371336">
                <a:moveTo>
                  <a:pt x="0" y="0"/>
                </a:moveTo>
                <a:lnTo>
                  <a:pt x="9371336" y="0"/>
                </a:lnTo>
                <a:lnTo>
                  <a:pt x="9371336" y="5384614"/>
                </a:lnTo>
                <a:lnTo>
                  <a:pt x="0" y="538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424121" y="4781049"/>
          <a:ext cx="7854574" cy="3571509"/>
        </p:xfrm>
        <a:graphic>
          <a:graphicData uri="http://schemas.openxmlformats.org/drawingml/2006/table">
            <a:tbl>
              <a:tblPr/>
              <a:tblGrid>
                <a:gridCol w="3863098"/>
                <a:gridCol w="3991477"/>
              </a:tblGrid>
              <a:tr h="8014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5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600" strike="noStrike" u="none">
                          <a:solidFill>
                            <a:srgbClr val="1800AD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預期結果</a:t>
                      </a:r>
                      <a:endParaRPr lang="en-US" sz="1100"/>
                    </a:p>
                  </a:txBody>
                  <a:tcPr marL="11218" marR="11218" marT="11218" marB="11218" anchor="ctr">
                    <a:lnL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E3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5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600" strike="noStrike" u="none">
                          <a:solidFill>
                            <a:srgbClr val="1800AD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情境</a:t>
                      </a:r>
                      <a:endParaRPr lang="en-US" sz="1100"/>
                    </a:p>
                  </a:txBody>
                  <a:tcPr marL="11218" marR="11218" marT="11218" marB="11218" anchor="ctr">
                    <a:lnL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E3F7"/>
                    </a:solidFill>
                  </a:tcPr>
                </a:tc>
              </a:tr>
              <a:tr h="9602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沒有 HTTPS，應觸發警告</a:t>
                      </a:r>
                      <a:endParaRPr lang="en-US" sz="1100"/>
                    </a:p>
                  </a:txBody>
                  <a:tcPr marL="11218" marR="11218" marT="11218" marB="11218" anchor="ctr">
                    <a:lnL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只開 HTTP (Port 80)</a:t>
                      </a:r>
                      <a:endParaRPr lang="en-US" sz="1100"/>
                    </a:p>
                  </a:txBody>
                  <a:tcPr marL="11218" marR="11218" marT="11218" marB="11218" anchor="ctr">
                    <a:lnL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994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應抓到 "Index of /"</a:t>
                      </a:r>
                      <a:endParaRPr lang="en-US" sz="1100"/>
                    </a:p>
                  </a:txBody>
                  <a:tcPr marL="11218" marR="11218" marT="11218" marB="11218" anchor="ctr">
                    <a:lnL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開啟 Directory Listing</a:t>
                      </a:r>
                      <a:endParaRPr lang="en-US" sz="1100"/>
                    </a:p>
                  </a:txBody>
                  <a:tcPr marL="11218" marR="11218" marT="11218" marB="11218" anchor="ctr">
                    <a:lnL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90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應顯示 "Version Outdated"</a:t>
                      </a:r>
                      <a:endParaRPr lang="en-US" sz="1100"/>
                    </a:p>
                  </a:txBody>
                  <a:tcPr marL="11218" marR="11218" marT="11218" marB="11218" anchor="ctr">
                    <a:lnL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Docker 跑舊版 SSH</a:t>
                      </a:r>
                      <a:endParaRPr lang="en-US" sz="1100"/>
                    </a:p>
                  </a:txBody>
                  <a:tcPr marL="11218" marR="11218" marT="11218" marB="11218" anchor="ctr">
                    <a:lnL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3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11939929" y="3480553"/>
            <a:ext cx="363367" cy="394185"/>
          </a:xfrm>
          <a:custGeom>
            <a:avLst/>
            <a:gdLst/>
            <a:ahLst/>
            <a:cxnLst/>
            <a:rect r="r" b="b" t="t" l="l"/>
            <a:pathLst>
              <a:path h="394185" w="363367">
                <a:moveTo>
                  <a:pt x="0" y="0"/>
                </a:moveTo>
                <a:lnTo>
                  <a:pt x="363367" y="0"/>
                </a:lnTo>
                <a:lnTo>
                  <a:pt x="363367" y="394184"/>
                </a:lnTo>
                <a:lnTo>
                  <a:pt x="0" y="394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4121" y="2690093"/>
            <a:ext cx="7315200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我們建議使用 Docker 快速架設含有漏洞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的靶機環境進行測試，避免誤觸真實網站。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121" y="1899551"/>
            <a:ext cx="73152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不只寫程式，還要確保它能抓到漏洞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4121" y="4009557"/>
            <a:ext cx="18288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測試情境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5026" y="104310"/>
            <a:ext cx="13049773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第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6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階段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：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測試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環境 (Docker)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89378" y="3404353"/>
            <a:ext cx="2135188" cy="50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2"/>
              </a:lnSpc>
              <a:spcBef>
                <a:spcPct val="0"/>
              </a:spcBef>
            </a:pPr>
            <a:r>
              <a:rPr lang="en-US" b="true" sz="2802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神奇的測試箱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95120" y="4031900"/>
            <a:ext cx="995958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Docker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95120" y="4646580"/>
            <a:ext cx="8583905" cy="149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它是一個「</a:t>
            </a:r>
            <a:r>
              <a:rPr lang="en-US" b="true" sz="2799" strike="noStrike" u="none">
                <a:solidFill>
                  <a:srgbClr val="00BF6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虛擬隔離箱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」。 你可以在箱子裡跑一個充滿病毒或漏洞的網站，但完全不會影響到你原本的電腦。測試完把箱子倒掉就好，非常乾淨方便。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95120" y="7145858"/>
            <a:ext cx="8770964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我們在 Docker 箱子裡故意安裝一個 10 年前的舊網站，然後用我們寫的工具去掃描它，看能不能成功抓到漏洞。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95120" y="6531178"/>
            <a:ext cx="142220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 strike="noStrike" u="non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測試情境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-5400000">
            <a:off x="12115800" y="4153376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10287000" y="1980248"/>
                </a:moveTo>
                <a:lnTo>
                  <a:pt x="0" y="1980248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980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947234" y="1076325"/>
            <a:ext cx="5978431" cy="2314645"/>
            <a:chOff x="0" y="0"/>
            <a:chExt cx="812800" cy="3146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314688"/>
            </a:xfrm>
            <a:custGeom>
              <a:avLst/>
              <a:gdLst/>
              <a:ahLst/>
              <a:cxnLst/>
              <a:rect r="r" b="b" t="t" l="l"/>
              <a:pathLst>
                <a:path h="314688" w="812800">
                  <a:moveTo>
                    <a:pt x="29784" y="0"/>
                  </a:moveTo>
                  <a:lnTo>
                    <a:pt x="783016" y="0"/>
                  </a:lnTo>
                  <a:cubicBezTo>
                    <a:pt x="799465" y="0"/>
                    <a:pt x="812800" y="13335"/>
                    <a:pt x="812800" y="29784"/>
                  </a:cubicBezTo>
                  <a:lnTo>
                    <a:pt x="812800" y="284904"/>
                  </a:lnTo>
                  <a:cubicBezTo>
                    <a:pt x="812800" y="301354"/>
                    <a:pt x="799465" y="314688"/>
                    <a:pt x="783016" y="314688"/>
                  </a:cubicBezTo>
                  <a:lnTo>
                    <a:pt x="29784" y="314688"/>
                  </a:lnTo>
                  <a:cubicBezTo>
                    <a:pt x="21885" y="314688"/>
                    <a:pt x="14309" y="311551"/>
                    <a:pt x="8724" y="305965"/>
                  </a:cubicBezTo>
                  <a:cubicBezTo>
                    <a:pt x="3138" y="300379"/>
                    <a:pt x="0" y="292803"/>
                    <a:pt x="0" y="284904"/>
                  </a:cubicBezTo>
                  <a:lnTo>
                    <a:pt x="0" y="29784"/>
                  </a:lnTo>
                  <a:cubicBezTo>
                    <a:pt x="0" y="13335"/>
                    <a:pt x="13335" y="0"/>
                    <a:pt x="29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025026" y="104310"/>
            <a:ext cx="6096000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模組化架構圖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4804" y="1981208"/>
            <a:ext cx="32004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誰在發號施令</a:t>
            </a: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？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4804" y="2760229"/>
            <a:ext cx="10121407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我們採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用「模組化」設計，讓程式像樂高一樣可以拆解和組裝。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54804" y="3689234"/>
            <a:ext cx="8576511" cy="4613448"/>
          </a:xfrm>
          <a:custGeom>
            <a:avLst/>
            <a:gdLst/>
            <a:ahLst/>
            <a:cxnLst/>
            <a:rect r="r" b="b" t="t" l="l"/>
            <a:pathLst>
              <a:path h="4613448" w="8576511">
                <a:moveTo>
                  <a:pt x="0" y="0"/>
                </a:moveTo>
                <a:lnTo>
                  <a:pt x="8576511" y="0"/>
                </a:lnTo>
                <a:lnTo>
                  <a:pt x="8576511" y="4613448"/>
                </a:lnTo>
                <a:lnTo>
                  <a:pt x="0" y="4613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8079" y="4042309"/>
            <a:ext cx="394185" cy="394185"/>
          </a:xfrm>
          <a:custGeom>
            <a:avLst/>
            <a:gdLst/>
            <a:ahLst/>
            <a:cxnLst/>
            <a:rect r="r" b="b" t="t" l="l"/>
            <a:pathLst>
              <a:path h="394185" w="394185">
                <a:moveTo>
                  <a:pt x="0" y="0"/>
                </a:moveTo>
                <a:lnTo>
                  <a:pt x="394184" y="0"/>
                </a:lnTo>
                <a:lnTo>
                  <a:pt x="394184" y="394185"/>
                </a:lnTo>
                <a:lnTo>
                  <a:pt x="0" y="39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68079" y="4552163"/>
            <a:ext cx="3267737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Controller (scanner.py)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8079" y="5138400"/>
            <a:ext cx="5801442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這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是「</a:t>
            </a:r>
            <a:r>
              <a:rPr lang="en-US" b="true" sz="2799" strike="noStrike" u="none">
                <a:solidFill>
                  <a:srgbClr val="00BF6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指揮官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」。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它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不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親自做檢查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，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而是指揮底下的專家去工作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。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8079" y="6362680"/>
            <a:ext cx="4659180" cy="149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→叫 </a:t>
            </a:r>
            <a:r>
              <a:rPr lang="en-US" b="true" sz="2799">
                <a:solidFill>
                  <a:srgbClr val="00BF6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Port Scan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去敲門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→叫 </a:t>
            </a:r>
            <a:r>
              <a:rPr lang="en-US" b="true" sz="2799">
                <a:solidFill>
                  <a:srgbClr val="00BF6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Banner Grab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去問名字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→叫 </a:t>
            </a:r>
            <a:r>
              <a:rPr lang="en-US" b="true" sz="2799">
                <a:solidFill>
                  <a:srgbClr val="00BF6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Web Check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去檢查快遞單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4589" y="3966109"/>
            <a:ext cx="1423458" cy="50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2"/>
              </a:lnSpc>
              <a:spcBef>
                <a:spcPct val="0"/>
              </a:spcBef>
            </a:pPr>
            <a:r>
              <a:rPr lang="en-US" b="true" sz="2802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運作流程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947234" y="3715757"/>
            <a:ext cx="5978431" cy="2314645"/>
            <a:chOff x="0" y="0"/>
            <a:chExt cx="812800" cy="3146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314688"/>
            </a:xfrm>
            <a:custGeom>
              <a:avLst/>
              <a:gdLst/>
              <a:ahLst/>
              <a:cxnLst/>
              <a:rect r="r" b="b" t="t" l="l"/>
              <a:pathLst>
                <a:path h="314688" w="812800">
                  <a:moveTo>
                    <a:pt x="29784" y="0"/>
                  </a:moveTo>
                  <a:lnTo>
                    <a:pt x="783016" y="0"/>
                  </a:lnTo>
                  <a:cubicBezTo>
                    <a:pt x="799465" y="0"/>
                    <a:pt x="812800" y="13335"/>
                    <a:pt x="812800" y="29784"/>
                  </a:cubicBezTo>
                  <a:lnTo>
                    <a:pt x="812800" y="284904"/>
                  </a:lnTo>
                  <a:cubicBezTo>
                    <a:pt x="812800" y="301354"/>
                    <a:pt x="799465" y="314688"/>
                    <a:pt x="783016" y="314688"/>
                  </a:cubicBezTo>
                  <a:lnTo>
                    <a:pt x="29784" y="314688"/>
                  </a:lnTo>
                  <a:cubicBezTo>
                    <a:pt x="21885" y="314688"/>
                    <a:pt x="14309" y="311551"/>
                    <a:pt x="8724" y="305965"/>
                  </a:cubicBezTo>
                  <a:cubicBezTo>
                    <a:pt x="3138" y="300379"/>
                    <a:pt x="0" y="292803"/>
                    <a:pt x="0" y="284904"/>
                  </a:cubicBezTo>
                  <a:lnTo>
                    <a:pt x="0" y="29784"/>
                  </a:lnTo>
                  <a:cubicBezTo>
                    <a:pt x="0" y="13335"/>
                    <a:pt x="13335" y="0"/>
                    <a:pt x="29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0947234" y="6309033"/>
            <a:ext cx="5978431" cy="2314645"/>
            <a:chOff x="0" y="0"/>
            <a:chExt cx="812800" cy="3146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314688"/>
            </a:xfrm>
            <a:custGeom>
              <a:avLst/>
              <a:gdLst/>
              <a:ahLst/>
              <a:cxnLst/>
              <a:rect r="r" b="b" t="t" l="l"/>
              <a:pathLst>
                <a:path h="314688" w="812800">
                  <a:moveTo>
                    <a:pt x="29784" y="0"/>
                  </a:moveTo>
                  <a:lnTo>
                    <a:pt x="783016" y="0"/>
                  </a:lnTo>
                  <a:cubicBezTo>
                    <a:pt x="799465" y="0"/>
                    <a:pt x="812800" y="13335"/>
                    <a:pt x="812800" y="29784"/>
                  </a:cubicBezTo>
                  <a:lnTo>
                    <a:pt x="812800" y="284904"/>
                  </a:lnTo>
                  <a:cubicBezTo>
                    <a:pt x="812800" y="301354"/>
                    <a:pt x="799465" y="314688"/>
                    <a:pt x="783016" y="314688"/>
                  </a:cubicBezTo>
                  <a:lnTo>
                    <a:pt x="29784" y="314688"/>
                  </a:lnTo>
                  <a:cubicBezTo>
                    <a:pt x="21885" y="314688"/>
                    <a:pt x="14309" y="311551"/>
                    <a:pt x="8724" y="305965"/>
                  </a:cubicBezTo>
                  <a:cubicBezTo>
                    <a:pt x="3138" y="300379"/>
                    <a:pt x="0" y="292803"/>
                    <a:pt x="0" y="284904"/>
                  </a:cubicBezTo>
                  <a:lnTo>
                    <a:pt x="0" y="29784"/>
                  </a:lnTo>
                  <a:cubicBezTo>
                    <a:pt x="0" y="13335"/>
                    <a:pt x="13335" y="0"/>
                    <a:pt x="29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089027" y="7865781"/>
            <a:ext cx="6006042" cy="50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展示從輸入 IP 到產出報告的完整流程)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8538" y="2003749"/>
            <a:ext cx="6778883" cy="5603395"/>
            <a:chOff x="0" y="0"/>
            <a:chExt cx="967724" cy="7999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7724" cy="799916"/>
            </a:xfrm>
            <a:custGeom>
              <a:avLst/>
              <a:gdLst/>
              <a:ahLst/>
              <a:cxnLst/>
              <a:rect r="r" b="b" t="t" l="l"/>
              <a:pathLst>
                <a:path h="799916" w="967724">
                  <a:moveTo>
                    <a:pt x="26267" y="0"/>
                  </a:moveTo>
                  <a:lnTo>
                    <a:pt x="941456" y="0"/>
                  </a:lnTo>
                  <a:cubicBezTo>
                    <a:pt x="948423" y="0"/>
                    <a:pt x="955104" y="2767"/>
                    <a:pt x="960030" y="7694"/>
                  </a:cubicBezTo>
                  <a:cubicBezTo>
                    <a:pt x="964956" y="12620"/>
                    <a:pt x="967724" y="19301"/>
                    <a:pt x="967724" y="26267"/>
                  </a:cubicBezTo>
                  <a:lnTo>
                    <a:pt x="967724" y="773649"/>
                  </a:lnTo>
                  <a:cubicBezTo>
                    <a:pt x="967724" y="780615"/>
                    <a:pt x="964956" y="787297"/>
                    <a:pt x="960030" y="792223"/>
                  </a:cubicBezTo>
                  <a:cubicBezTo>
                    <a:pt x="955104" y="797149"/>
                    <a:pt x="948423" y="799916"/>
                    <a:pt x="941456" y="799916"/>
                  </a:cubicBezTo>
                  <a:lnTo>
                    <a:pt x="26267" y="799916"/>
                  </a:lnTo>
                  <a:cubicBezTo>
                    <a:pt x="19301" y="799916"/>
                    <a:pt x="12620" y="797149"/>
                    <a:pt x="7694" y="792223"/>
                  </a:cubicBezTo>
                  <a:cubicBezTo>
                    <a:pt x="2767" y="787297"/>
                    <a:pt x="0" y="780615"/>
                    <a:pt x="0" y="773649"/>
                  </a:cubicBezTo>
                  <a:lnTo>
                    <a:pt x="0" y="26267"/>
                  </a:lnTo>
                  <a:cubicBezTo>
                    <a:pt x="0" y="19301"/>
                    <a:pt x="2767" y="12620"/>
                    <a:pt x="7694" y="7694"/>
                  </a:cubicBezTo>
                  <a:cubicBezTo>
                    <a:pt x="12620" y="2767"/>
                    <a:pt x="19301" y="0"/>
                    <a:pt x="26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025026" y="104310"/>
            <a:ext cx="4064000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實作展示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12154376" y="4153376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0" y="0"/>
                </a:moveTo>
                <a:lnTo>
                  <a:pt x="10287000" y="0"/>
                </a:lnTo>
                <a:lnTo>
                  <a:pt x="10287000" y="1980248"/>
                </a:lnTo>
                <a:lnTo>
                  <a:pt x="0" y="19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664046" y="2003749"/>
            <a:ext cx="6778883" cy="5603395"/>
            <a:chOff x="0" y="0"/>
            <a:chExt cx="967724" cy="7999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67724" cy="799916"/>
            </a:xfrm>
            <a:custGeom>
              <a:avLst/>
              <a:gdLst/>
              <a:ahLst/>
              <a:cxnLst/>
              <a:rect r="r" b="b" t="t" l="l"/>
              <a:pathLst>
                <a:path h="799916" w="967724">
                  <a:moveTo>
                    <a:pt x="26267" y="0"/>
                  </a:moveTo>
                  <a:lnTo>
                    <a:pt x="941456" y="0"/>
                  </a:lnTo>
                  <a:cubicBezTo>
                    <a:pt x="948423" y="0"/>
                    <a:pt x="955104" y="2767"/>
                    <a:pt x="960030" y="7694"/>
                  </a:cubicBezTo>
                  <a:cubicBezTo>
                    <a:pt x="964956" y="12620"/>
                    <a:pt x="967724" y="19301"/>
                    <a:pt x="967724" y="26267"/>
                  </a:cubicBezTo>
                  <a:lnTo>
                    <a:pt x="967724" y="773649"/>
                  </a:lnTo>
                  <a:cubicBezTo>
                    <a:pt x="967724" y="780615"/>
                    <a:pt x="964956" y="787297"/>
                    <a:pt x="960030" y="792223"/>
                  </a:cubicBezTo>
                  <a:cubicBezTo>
                    <a:pt x="955104" y="797149"/>
                    <a:pt x="948423" y="799916"/>
                    <a:pt x="941456" y="799916"/>
                  </a:cubicBezTo>
                  <a:lnTo>
                    <a:pt x="26267" y="799916"/>
                  </a:lnTo>
                  <a:cubicBezTo>
                    <a:pt x="19301" y="799916"/>
                    <a:pt x="12620" y="797149"/>
                    <a:pt x="7694" y="792223"/>
                  </a:cubicBezTo>
                  <a:cubicBezTo>
                    <a:pt x="2767" y="787297"/>
                    <a:pt x="0" y="780615"/>
                    <a:pt x="0" y="773649"/>
                  </a:cubicBezTo>
                  <a:lnTo>
                    <a:pt x="0" y="26267"/>
                  </a:lnTo>
                  <a:cubicBezTo>
                    <a:pt x="0" y="19301"/>
                    <a:pt x="2767" y="12620"/>
                    <a:pt x="7694" y="7694"/>
                  </a:cubicBezTo>
                  <a:cubicBezTo>
                    <a:pt x="12620" y="2767"/>
                    <a:pt x="19301" y="0"/>
                    <a:pt x="26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2154376" y="4153376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0" y="0"/>
                </a:moveTo>
                <a:lnTo>
                  <a:pt x="10287000" y="0"/>
                </a:lnTo>
                <a:lnTo>
                  <a:pt x="10287000" y="1980248"/>
                </a:lnTo>
                <a:lnTo>
                  <a:pt x="0" y="19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318" y="3254420"/>
            <a:ext cx="12187903" cy="5144311"/>
          </a:xfrm>
          <a:custGeom>
            <a:avLst/>
            <a:gdLst/>
            <a:ahLst/>
            <a:cxnLst/>
            <a:rect r="r" b="b" t="t" l="l"/>
            <a:pathLst>
              <a:path h="5144311" w="12187903">
                <a:moveTo>
                  <a:pt x="0" y="0"/>
                </a:moveTo>
                <a:lnTo>
                  <a:pt x="12187903" y="0"/>
                </a:lnTo>
                <a:lnTo>
                  <a:pt x="12187903" y="5144310"/>
                </a:lnTo>
                <a:lnTo>
                  <a:pt x="0" y="514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48777" y="3563361"/>
            <a:ext cx="342647" cy="342647"/>
          </a:xfrm>
          <a:custGeom>
            <a:avLst/>
            <a:gdLst/>
            <a:ahLst/>
            <a:cxnLst/>
            <a:rect r="r" b="b" t="t" l="l"/>
            <a:pathLst>
              <a:path h="342647" w="342647">
                <a:moveTo>
                  <a:pt x="0" y="0"/>
                </a:moveTo>
                <a:lnTo>
                  <a:pt x="342647" y="0"/>
                </a:lnTo>
                <a:lnTo>
                  <a:pt x="342647" y="342647"/>
                </a:lnTo>
                <a:lnTo>
                  <a:pt x="0" y="342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01575" y="3121295"/>
            <a:ext cx="5486400" cy="4114800"/>
          </a:xfrm>
          <a:custGeom>
            <a:avLst/>
            <a:gdLst/>
            <a:ahLst/>
            <a:cxnLst/>
            <a:rect r="r" b="b" t="t" l="l"/>
            <a:pathLst>
              <a:path h="4114800" w="5486400">
                <a:moveTo>
                  <a:pt x="0" y="0"/>
                </a:moveTo>
                <a:lnTo>
                  <a:pt x="5486400" y="0"/>
                </a:lnTo>
                <a:lnTo>
                  <a:pt x="5486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5026" y="104310"/>
            <a:ext cx="14135969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未來展望：還可以加強什麼？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842405"/>
            <a:ext cx="27432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進階檢測功能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5026" y="2490105"/>
            <a:ext cx="746631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做完基礎掃描後，下一步可以挑戰更難的技術：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92064" y="3496686"/>
            <a:ext cx="1982449" cy="4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2"/>
              </a:lnSpc>
              <a:spcBef>
                <a:spcPct val="0"/>
              </a:spcBef>
            </a:pPr>
            <a:r>
              <a:rPr lang="en-US" b="true" sz="2601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神奇的測試箱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7096" y="4028075"/>
            <a:ext cx="4751904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SQL Injection (資料隱碼攻擊)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7096" y="4642755"/>
            <a:ext cx="9384589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這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是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攻擊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「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資料庫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」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的技術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。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想像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你在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填寫登入帳號時，輸入特殊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的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作弊代碼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，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結果騙過系統，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不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用密碼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就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登入成功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。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7096" y="6553196"/>
            <a:ext cx="9589097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這是現代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網站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前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後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端溝通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的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方式。進階的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掃描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器需要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看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得懂這些「悄悄話」，才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能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發現隱藏在背景運作中的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漏洞。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7096" y="5938515"/>
            <a:ext cx="2073799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REST 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&amp; </a:t>
            </a:r>
            <a:r>
              <a:rPr lang="en-US" b="true" sz="2799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AJAX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2759" y="8877189"/>
            <a:ext cx="18440759" cy="5320176"/>
            <a:chOff x="0" y="0"/>
            <a:chExt cx="4856825" cy="1401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6825" cy="1401199"/>
            </a:xfrm>
            <a:custGeom>
              <a:avLst/>
              <a:gdLst/>
              <a:ahLst/>
              <a:cxnLst/>
              <a:rect r="r" b="b" t="t" l="l"/>
              <a:pathLst>
                <a:path h="1401199" w="4856825">
                  <a:moveTo>
                    <a:pt x="0" y="0"/>
                  </a:moveTo>
                  <a:lnTo>
                    <a:pt x="4856825" y="0"/>
                  </a:lnTo>
                  <a:lnTo>
                    <a:pt x="4856825" y="1401199"/>
                  </a:lnTo>
                  <a:lnTo>
                    <a:pt x="0" y="140119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56825" cy="143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154376" y="4153376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0" y="0"/>
                </a:moveTo>
                <a:lnTo>
                  <a:pt x="10287000" y="0"/>
                </a:lnTo>
                <a:lnTo>
                  <a:pt x="10287000" y="1980248"/>
                </a:lnTo>
                <a:lnTo>
                  <a:pt x="0" y="19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4153376" y="4153376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0" y="0"/>
                </a:moveTo>
                <a:lnTo>
                  <a:pt x="10287000" y="0"/>
                </a:lnTo>
                <a:lnTo>
                  <a:pt x="10287000" y="1980248"/>
                </a:lnTo>
                <a:lnTo>
                  <a:pt x="0" y="19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07173" y="4097592"/>
            <a:ext cx="8273653" cy="187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F74F4F"/>
                </a:solidFill>
                <a:latin typeface="Gemunu Libre Ultra-Bold"/>
                <a:ea typeface="Gemunu Libre Ultra-Bold"/>
                <a:cs typeface="Gemunu Libre Ultra-Bold"/>
                <a:sym typeface="Gemunu Libre Ultra-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7803" y="5913183"/>
            <a:ext cx="1131239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00BF6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FOR CONSIDERING OUR CYBERSECURITY SOLUTIONS.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86035" y="9525"/>
            <a:ext cx="15669649" cy="3054744"/>
            <a:chOff x="0" y="0"/>
            <a:chExt cx="1859725" cy="3625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9725" cy="362547"/>
            </a:xfrm>
            <a:custGeom>
              <a:avLst/>
              <a:gdLst/>
              <a:ahLst/>
              <a:cxnLst/>
              <a:rect r="r" b="b" t="t" l="l"/>
              <a:pathLst>
                <a:path h="362547" w="1859725">
                  <a:moveTo>
                    <a:pt x="0" y="0"/>
                  </a:moveTo>
                  <a:lnTo>
                    <a:pt x="1859725" y="0"/>
                  </a:lnTo>
                  <a:lnTo>
                    <a:pt x="1859725" y="362547"/>
                  </a:lnTo>
                  <a:lnTo>
                    <a:pt x="0" y="362547"/>
                  </a:lnTo>
                  <a:close/>
                </a:path>
              </a:pathLst>
            </a:custGeom>
            <a:blipFill>
              <a:blip r:embed="rId4"/>
              <a:stretch>
                <a:fillRect l="0" t="-119918" r="0" b="-11991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86035" y="7232256"/>
            <a:ext cx="15669649" cy="3054744"/>
            <a:chOff x="0" y="0"/>
            <a:chExt cx="1859725" cy="3625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59725" cy="362547"/>
            </a:xfrm>
            <a:custGeom>
              <a:avLst/>
              <a:gdLst/>
              <a:ahLst/>
              <a:cxnLst/>
              <a:rect r="r" b="b" t="t" l="l"/>
              <a:pathLst>
                <a:path h="362547" w="1859725">
                  <a:moveTo>
                    <a:pt x="0" y="0"/>
                  </a:moveTo>
                  <a:lnTo>
                    <a:pt x="1859725" y="0"/>
                  </a:lnTo>
                  <a:lnTo>
                    <a:pt x="1859725" y="362547"/>
                  </a:lnTo>
                  <a:lnTo>
                    <a:pt x="0" y="362547"/>
                  </a:lnTo>
                  <a:close/>
                </a:path>
              </a:pathLst>
            </a:custGeom>
            <a:blipFill>
              <a:blip r:embed="rId5"/>
              <a:stretch>
                <a:fillRect l="0" t="-171494" r="0" b="-70906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2791184" y="3477992"/>
            <a:ext cx="8936231" cy="1980248"/>
          </a:xfrm>
          <a:custGeom>
            <a:avLst/>
            <a:gdLst/>
            <a:ahLst/>
            <a:cxnLst/>
            <a:rect r="r" b="b" t="t" l="l"/>
            <a:pathLst>
              <a:path h="1980248" w="8936231">
                <a:moveTo>
                  <a:pt x="0" y="0"/>
                </a:moveTo>
                <a:lnTo>
                  <a:pt x="8936232" y="0"/>
                </a:lnTo>
                <a:lnTo>
                  <a:pt x="8936232" y="1980247"/>
                </a:lnTo>
                <a:lnTo>
                  <a:pt x="0" y="19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5115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2826677" y="3677521"/>
            <a:ext cx="4174651" cy="3187626"/>
          </a:xfrm>
          <a:custGeom>
            <a:avLst/>
            <a:gdLst/>
            <a:ahLst/>
            <a:cxnLst/>
            <a:rect r="r" b="b" t="t" l="l"/>
            <a:pathLst>
              <a:path h="3187626" w="4174651">
                <a:moveTo>
                  <a:pt x="4174651" y="0"/>
                </a:moveTo>
                <a:lnTo>
                  <a:pt x="0" y="0"/>
                </a:lnTo>
                <a:lnTo>
                  <a:pt x="0" y="3187625"/>
                </a:lnTo>
                <a:lnTo>
                  <a:pt x="4174651" y="3187625"/>
                </a:lnTo>
                <a:lnTo>
                  <a:pt x="4174651" y="0"/>
                </a:lnTo>
                <a:close/>
              </a:path>
            </a:pathLst>
          </a:custGeom>
          <a:blipFill>
            <a:blip r:embed="rId4"/>
            <a:stretch>
              <a:fillRect l="0" t="-15650" r="0" b="-1531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9620" y="2426174"/>
            <a:ext cx="6577608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想像你是一棟數位大樓的「</a:t>
            </a:r>
            <a:r>
              <a:rPr lang="en-US" sz="2799" b="true">
                <a:solidFill>
                  <a:srgbClr val="00BF6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安全檢查員</a:t>
            </a: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」。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4688" y="3531448"/>
            <a:ext cx="8005664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Port Scan (埠掃描)</a:t>
            </a: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：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檢查大樓的每一扇門窗 (Port)，看哪些是沒關好的。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4688" y="5158835"/>
            <a:ext cx="11167666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Banner Grabbing</a:t>
            </a:r>
            <a:r>
              <a:rPr lang="en-US" b="true" sz="2799" strike="noStrike" u="non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(版本探測)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：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對門裡的人喊話：「你是誰？」，對方回答：「我是管理員 OpenSSH 7.2」。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688" y="6788946"/>
            <a:ext cx="7772268" cy="149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Version Compare</a:t>
            </a:r>
            <a:r>
              <a:rPr lang="en-US" b="true" sz="2799" strike="noStrike" u="non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(版本對照)</a:t>
            </a:r>
            <a:r>
              <a:rPr lang="en-US" b="true" sz="2799" strike="noStrike" u="none">
                <a:solidFill>
                  <a:srgbClr val="0D203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：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檢查這個管理員的版本 (7.2)，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是否在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原廠的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「</a:t>
            </a:r>
            <a:r>
              <a:rPr lang="en-US" b="true" sz="2799" strike="noStrike" u="none">
                <a:solidFill>
                  <a:srgbClr val="00BF6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瑕疵召回</a:t>
            </a:r>
            <a:r>
              <a:rPr lang="en-US" b="true" sz="2799" strike="noStrike" u="none">
                <a:solidFill>
                  <a:srgbClr val="00BF6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名單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」上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已知有漏洞)。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79454" y="123825"/>
            <a:ext cx="5669097" cy="3819554"/>
            <a:chOff x="0" y="0"/>
            <a:chExt cx="7558796" cy="5092739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7558796" cy="5092739"/>
            </a:xfrm>
            <a:custGeom>
              <a:avLst/>
              <a:gdLst/>
              <a:ahLst/>
              <a:cxnLst/>
              <a:rect r="r" b="b" t="t" l="l"/>
              <a:pathLst>
                <a:path h="5092739" w="7558796">
                  <a:moveTo>
                    <a:pt x="7558796" y="0"/>
                  </a:moveTo>
                  <a:lnTo>
                    <a:pt x="0" y="0"/>
                  </a:lnTo>
                  <a:lnTo>
                    <a:pt x="0" y="5092739"/>
                  </a:lnTo>
                  <a:lnTo>
                    <a:pt x="7558796" y="5092739"/>
                  </a:lnTo>
                  <a:lnTo>
                    <a:pt x="7558796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596200" y="1088509"/>
              <a:ext cx="2366397" cy="683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1"/>
                </a:lnSpc>
              </a:pPr>
              <a:r>
                <a:rPr lang="en-US" sz="3350" b="true">
                  <a:solidFill>
                    <a:srgbClr val="FF751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核心目標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16720" y="1918639"/>
              <a:ext cx="6572719" cy="1198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648"/>
                </a:lnSpc>
                <a:spcBef>
                  <a:spcPct val="0"/>
                </a:spcBef>
              </a:pPr>
              <a:r>
                <a:rPr lang="en-US" sz="2606">
                  <a:solidFill>
                    <a:srgbClr val="0D203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我們將使用Python將這個巡邏過程「自動化」，快速找出潛在風險。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5026" y="104310"/>
            <a:ext cx="10729516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這是什麼工具？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(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概念篇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)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260351" y="7228394"/>
            <a:ext cx="7975622" cy="2721681"/>
          </a:xfrm>
          <a:custGeom>
            <a:avLst/>
            <a:gdLst/>
            <a:ahLst/>
            <a:cxnLst/>
            <a:rect r="r" b="b" t="t" l="l"/>
            <a:pathLst>
              <a:path h="2721681" w="7975622">
                <a:moveTo>
                  <a:pt x="0" y="0"/>
                </a:moveTo>
                <a:lnTo>
                  <a:pt x="7975622" y="0"/>
                </a:lnTo>
                <a:lnTo>
                  <a:pt x="7975622" y="2721681"/>
                </a:lnTo>
                <a:lnTo>
                  <a:pt x="0" y="27216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993019" y="8092847"/>
            <a:ext cx="5855214" cy="149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 strike="noStrike" u="non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漏洞 (Vulnerability)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：就像是門鎖設計不良，壞人不需要鑰匙也能打開。我們的目標就是找出這些舊門鎖。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72107" y="7524911"/>
            <a:ext cx="142220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重點名詞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993019" y="7560923"/>
            <a:ext cx="660631" cy="504557"/>
          </a:xfrm>
          <a:custGeom>
            <a:avLst/>
            <a:gdLst/>
            <a:ahLst/>
            <a:cxnLst/>
            <a:rect r="r" b="b" t="t" l="l"/>
            <a:pathLst>
              <a:path h="504557" w="660631">
                <a:moveTo>
                  <a:pt x="0" y="0"/>
                </a:moveTo>
                <a:lnTo>
                  <a:pt x="660632" y="0"/>
                </a:lnTo>
                <a:lnTo>
                  <a:pt x="660632" y="504557"/>
                </a:lnTo>
                <a:lnTo>
                  <a:pt x="0" y="504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68416" y="5839203"/>
            <a:ext cx="3002479" cy="3109912"/>
          </a:xfrm>
          <a:custGeom>
            <a:avLst/>
            <a:gdLst/>
            <a:ahLst/>
            <a:cxnLst/>
            <a:rect r="r" b="b" t="t" l="l"/>
            <a:pathLst>
              <a:path h="3109912" w="3002479">
                <a:moveTo>
                  <a:pt x="0" y="0"/>
                </a:moveTo>
                <a:lnTo>
                  <a:pt x="3002479" y="0"/>
                </a:lnTo>
                <a:lnTo>
                  <a:pt x="3002479" y="3109912"/>
                </a:lnTo>
                <a:lnTo>
                  <a:pt x="0" y="310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49626" y="5848728"/>
            <a:ext cx="3002479" cy="3109912"/>
          </a:xfrm>
          <a:custGeom>
            <a:avLst/>
            <a:gdLst/>
            <a:ahLst/>
            <a:cxnLst/>
            <a:rect r="r" b="b" t="t" l="l"/>
            <a:pathLst>
              <a:path h="3109912" w="3002479">
                <a:moveTo>
                  <a:pt x="0" y="0"/>
                </a:moveTo>
                <a:lnTo>
                  <a:pt x="3002479" y="0"/>
                </a:lnTo>
                <a:lnTo>
                  <a:pt x="3002479" y="3109912"/>
                </a:lnTo>
                <a:lnTo>
                  <a:pt x="0" y="310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0600" y="5839203"/>
            <a:ext cx="3002479" cy="3109912"/>
          </a:xfrm>
          <a:custGeom>
            <a:avLst/>
            <a:gdLst/>
            <a:ahLst/>
            <a:cxnLst/>
            <a:rect r="r" b="b" t="t" l="l"/>
            <a:pathLst>
              <a:path h="3109912" w="3002479">
                <a:moveTo>
                  <a:pt x="0" y="0"/>
                </a:moveTo>
                <a:lnTo>
                  <a:pt x="3002479" y="0"/>
                </a:lnTo>
                <a:lnTo>
                  <a:pt x="3002479" y="3109912"/>
                </a:lnTo>
                <a:lnTo>
                  <a:pt x="0" y="3109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69513" y="-186654"/>
            <a:ext cx="18288000" cy="1668913"/>
            <a:chOff x="0" y="0"/>
            <a:chExt cx="4816593" cy="4395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11021" y="1615301"/>
            <a:ext cx="6153154" cy="7263063"/>
            <a:chOff x="0" y="0"/>
            <a:chExt cx="615212" cy="7261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5212" cy="726184"/>
            </a:xfrm>
            <a:custGeom>
              <a:avLst/>
              <a:gdLst/>
              <a:ahLst/>
              <a:cxnLst/>
              <a:rect r="r" b="b" t="t" l="l"/>
              <a:pathLst>
                <a:path h="726184" w="615212">
                  <a:moveTo>
                    <a:pt x="25164" y="0"/>
                  </a:moveTo>
                  <a:lnTo>
                    <a:pt x="590048" y="0"/>
                  </a:lnTo>
                  <a:cubicBezTo>
                    <a:pt x="596722" y="0"/>
                    <a:pt x="603122" y="2651"/>
                    <a:pt x="607841" y="7370"/>
                  </a:cubicBezTo>
                  <a:cubicBezTo>
                    <a:pt x="612561" y="12090"/>
                    <a:pt x="615212" y="18490"/>
                    <a:pt x="615212" y="25164"/>
                  </a:cubicBezTo>
                  <a:lnTo>
                    <a:pt x="615212" y="701020"/>
                  </a:lnTo>
                  <a:cubicBezTo>
                    <a:pt x="615212" y="707694"/>
                    <a:pt x="612561" y="714094"/>
                    <a:pt x="607841" y="718814"/>
                  </a:cubicBezTo>
                  <a:cubicBezTo>
                    <a:pt x="603122" y="723533"/>
                    <a:pt x="596722" y="726184"/>
                    <a:pt x="590048" y="726184"/>
                  </a:cubicBezTo>
                  <a:lnTo>
                    <a:pt x="25164" y="726184"/>
                  </a:lnTo>
                  <a:cubicBezTo>
                    <a:pt x="11266" y="726184"/>
                    <a:pt x="0" y="714918"/>
                    <a:pt x="0" y="701020"/>
                  </a:cubicBezTo>
                  <a:lnTo>
                    <a:pt x="0" y="25164"/>
                  </a:lnTo>
                  <a:cubicBezTo>
                    <a:pt x="0" y="18490"/>
                    <a:pt x="2651" y="12090"/>
                    <a:pt x="7370" y="7370"/>
                  </a:cubicBezTo>
                  <a:cubicBezTo>
                    <a:pt x="12090" y="2651"/>
                    <a:pt x="18490" y="0"/>
                    <a:pt x="25164" y="0"/>
                  </a:cubicBezTo>
                  <a:close/>
                </a:path>
              </a:pathLst>
            </a:custGeom>
            <a:blipFill>
              <a:blip r:embed="rId10"/>
              <a:stretch>
                <a:fillRect l="-28692" t="0" r="-28692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31666" y="6096969"/>
            <a:ext cx="875979" cy="875992"/>
            <a:chOff x="0" y="0"/>
            <a:chExt cx="6350000" cy="63500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FA577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301762" y="6167066"/>
            <a:ext cx="735788" cy="735798"/>
            <a:chOff x="0" y="0"/>
            <a:chExt cx="6350000" cy="63500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3C2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48655" y="2481641"/>
            <a:ext cx="3002479" cy="3109912"/>
          </a:xfrm>
          <a:custGeom>
            <a:avLst/>
            <a:gdLst/>
            <a:ahLst/>
            <a:cxnLst/>
            <a:rect r="r" b="b" t="t" l="l"/>
            <a:pathLst>
              <a:path h="3109912" w="3002479">
                <a:moveTo>
                  <a:pt x="0" y="0"/>
                </a:moveTo>
                <a:lnTo>
                  <a:pt x="3002479" y="0"/>
                </a:lnTo>
                <a:lnTo>
                  <a:pt x="3002479" y="3109912"/>
                </a:lnTo>
                <a:lnTo>
                  <a:pt x="0" y="31099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116918" y="6096969"/>
            <a:ext cx="875979" cy="875992"/>
            <a:chOff x="0" y="0"/>
            <a:chExt cx="6350000" cy="63500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FA57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187014" y="6167066"/>
            <a:ext cx="735788" cy="735798"/>
            <a:chOff x="0" y="0"/>
            <a:chExt cx="6350000" cy="6350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3C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5712876" y="6096969"/>
            <a:ext cx="875979" cy="875992"/>
            <a:chOff x="0" y="0"/>
            <a:chExt cx="6350000" cy="635009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FA577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781511" y="6167066"/>
            <a:ext cx="735788" cy="735798"/>
            <a:chOff x="0" y="0"/>
            <a:chExt cx="6350000" cy="63500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3C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2111905" y="2780709"/>
            <a:ext cx="875979" cy="875992"/>
            <a:chOff x="0" y="0"/>
            <a:chExt cx="6350000" cy="63500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FA57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182001" y="2850806"/>
            <a:ext cx="735788" cy="735798"/>
            <a:chOff x="0" y="0"/>
            <a:chExt cx="6350000" cy="635009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3C2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8168416" y="2481641"/>
            <a:ext cx="3002479" cy="3109912"/>
          </a:xfrm>
          <a:custGeom>
            <a:avLst/>
            <a:gdLst/>
            <a:ahLst/>
            <a:cxnLst/>
            <a:rect r="r" b="b" t="t" l="l"/>
            <a:pathLst>
              <a:path h="3109912" w="3002479">
                <a:moveTo>
                  <a:pt x="0" y="0"/>
                </a:moveTo>
                <a:lnTo>
                  <a:pt x="3002479" y="0"/>
                </a:lnTo>
                <a:lnTo>
                  <a:pt x="3002479" y="3109912"/>
                </a:lnTo>
                <a:lnTo>
                  <a:pt x="0" y="31099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208763" y="2780709"/>
            <a:ext cx="875979" cy="875992"/>
            <a:chOff x="0" y="0"/>
            <a:chExt cx="6350000" cy="635009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FA577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278859" y="2850806"/>
            <a:ext cx="735788" cy="735798"/>
            <a:chOff x="0" y="0"/>
            <a:chExt cx="6350000" cy="635009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3C2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4624595" y="2481641"/>
            <a:ext cx="3002479" cy="3109912"/>
          </a:xfrm>
          <a:custGeom>
            <a:avLst/>
            <a:gdLst/>
            <a:ahLst/>
            <a:cxnLst/>
            <a:rect r="r" b="b" t="t" l="l"/>
            <a:pathLst>
              <a:path h="3109912" w="3002479">
                <a:moveTo>
                  <a:pt x="0" y="0"/>
                </a:moveTo>
                <a:lnTo>
                  <a:pt x="3002479" y="0"/>
                </a:lnTo>
                <a:lnTo>
                  <a:pt x="3002479" y="3109912"/>
                </a:lnTo>
                <a:lnTo>
                  <a:pt x="0" y="3109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5670953" y="2780709"/>
            <a:ext cx="875979" cy="875992"/>
            <a:chOff x="0" y="0"/>
            <a:chExt cx="6350000" cy="635009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FA577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5741049" y="2850806"/>
            <a:ext cx="735788" cy="735798"/>
            <a:chOff x="0" y="0"/>
            <a:chExt cx="6350000" cy="635009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350000" cy="6350091"/>
            </a:xfrm>
            <a:custGeom>
              <a:avLst/>
              <a:gdLst/>
              <a:ahLst/>
              <a:cxnLst/>
              <a:rect r="r" b="b" t="t" l="l"/>
              <a:pathLst>
                <a:path h="6350091" w="6350000">
                  <a:moveTo>
                    <a:pt x="3175000" y="0"/>
                  </a:moveTo>
                  <a:cubicBezTo>
                    <a:pt x="1421496" y="0"/>
                    <a:pt x="0" y="1421516"/>
                    <a:pt x="0" y="3175046"/>
                  </a:cubicBezTo>
                  <a:cubicBezTo>
                    <a:pt x="0" y="4928575"/>
                    <a:pt x="1421496" y="6350091"/>
                    <a:pt x="3175000" y="6350091"/>
                  </a:cubicBezTo>
                  <a:cubicBezTo>
                    <a:pt x="4928504" y="6350091"/>
                    <a:pt x="6350000" y="4928575"/>
                    <a:pt x="6350000" y="3175046"/>
                  </a:cubicBezTo>
                  <a:cubicBezTo>
                    <a:pt x="6350000" y="142151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3C2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2206136" y="1668162"/>
            <a:ext cx="810835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我們將整個開發過程拆解為 6 個可驗證的步驟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299867" y="7144411"/>
            <a:ext cx="170199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Web檢查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292794" y="7850297"/>
            <a:ext cx="1666081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HTTP/TLS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526656" y="7144411"/>
            <a:ext cx="22860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報告與測試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678659" y="7850330"/>
            <a:ext cx="198199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Report&amp;Test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268021" y="6249182"/>
            <a:ext cx="7790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FA577"/>
                </a:solidFill>
                <a:latin typeface="Livvic Bold"/>
                <a:ea typeface="Livvic Bold"/>
                <a:cs typeface="Livvic Bold"/>
                <a:sym typeface="Livvic Bold"/>
              </a:rPr>
              <a:t>5-6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165381" y="6249182"/>
            <a:ext cx="7790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FA577"/>
                </a:solidFill>
                <a:latin typeface="Livvic Bold"/>
                <a:ea typeface="Livvic Bold"/>
                <a:cs typeface="Livvic Bold"/>
                <a:sym typeface="Livvic Bold"/>
              </a:rPr>
              <a:t>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011535" y="6249215"/>
            <a:ext cx="228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FA577"/>
                </a:solidFill>
                <a:latin typeface="Livvic Bold"/>
                <a:ea typeface="Livvic Bold"/>
                <a:cs typeface="Livvic Bold"/>
                <a:sym typeface="Livvic Bold"/>
              </a:rPr>
              <a:t>4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640508" y="7144411"/>
            <a:ext cx="18288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版本比對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99255" y="7850297"/>
            <a:ext cx="2301280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Version Check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06895" y="3832881"/>
            <a:ext cx="22860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專案初始化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41237" y="4538800"/>
            <a:ext cx="2017316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Python 環境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423143" y="3832881"/>
            <a:ext cx="13716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埠掃描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331167" y="4538800"/>
            <a:ext cx="155555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Port Scan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732353" y="3832881"/>
            <a:ext cx="18288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版本</a:t>
            </a:r>
            <a:r>
              <a:rPr lang="en-US" b="true" sz="3600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探測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659030" y="4538767"/>
            <a:ext cx="197544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Banner Grab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160368" y="2932922"/>
            <a:ext cx="7790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FA577"/>
                </a:solidFill>
                <a:latin typeface="Livvic Bold"/>
                <a:ea typeface="Livvic Bold"/>
                <a:cs typeface="Livvic Bold"/>
                <a:sym typeface="Livvic Bold"/>
              </a:rPr>
              <a:t>0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257226" y="2932922"/>
            <a:ext cx="7790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FA577"/>
                </a:solidFill>
                <a:latin typeface="Livvic Bold"/>
                <a:ea typeface="Livvic Bold"/>
                <a:cs typeface="Livvic Bold"/>
                <a:sym typeface="Livvic Bold"/>
              </a:rPr>
              <a:t>2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719416" y="2932922"/>
            <a:ext cx="7790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FA577"/>
                </a:solidFill>
                <a:latin typeface="Livvic Bold"/>
                <a:ea typeface="Livvic Bold"/>
                <a:cs typeface="Livvic Bold"/>
                <a:sym typeface="Livvic Bold"/>
              </a:rPr>
              <a:t>1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25026" y="104310"/>
            <a:ext cx="12067977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專案開發 Roadmap (6大階段)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154376" y="4153376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0" y="0"/>
                </a:moveTo>
                <a:lnTo>
                  <a:pt x="10287000" y="0"/>
                </a:lnTo>
                <a:lnTo>
                  <a:pt x="10287000" y="1980248"/>
                </a:lnTo>
                <a:lnTo>
                  <a:pt x="0" y="19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30432" y="5598634"/>
            <a:ext cx="701991" cy="775681"/>
          </a:xfrm>
          <a:custGeom>
            <a:avLst/>
            <a:gdLst/>
            <a:ahLst/>
            <a:cxnLst/>
            <a:rect r="r" b="b" t="t" l="l"/>
            <a:pathLst>
              <a:path h="775681" w="701991">
                <a:moveTo>
                  <a:pt x="0" y="0"/>
                </a:moveTo>
                <a:lnTo>
                  <a:pt x="701991" y="0"/>
                </a:lnTo>
                <a:lnTo>
                  <a:pt x="701991" y="775681"/>
                </a:lnTo>
                <a:lnTo>
                  <a:pt x="0" y="775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87527" y="3599999"/>
            <a:ext cx="9422549" cy="6548671"/>
          </a:xfrm>
          <a:custGeom>
            <a:avLst/>
            <a:gdLst/>
            <a:ahLst/>
            <a:cxnLst/>
            <a:rect r="r" b="b" t="t" l="l"/>
            <a:pathLst>
              <a:path h="6548671" w="9422549">
                <a:moveTo>
                  <a:pt x="0" y="0"/>
                </a:moveTo>
                <a:lnTo>
                  <a:pt x="9422548" y="0"/>
                </a:lnTo>
                <a:lnTo>
                  <a:pt x="9422548" y="6548671"/>
                </a:lnTo>
                <a:lnTo>
                  <a:pt x="0" y="6548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4529" y="4141714"/>
            <a:ext cx="6964884" cy="1889225"/>
          </a:xfrm>
          <a:custGeom>
            <a:avLst/>
            <a:gdLst/>
            <a:ahLst/>
            <a:cxnLst/>
            <a:rect r="r" b="b" t="t" l="l"/>
            <a:pathLst>
              <a:path h="1889225" w="6964884">
                <a:moveTo>
                  <a:pt x="0" y="0"/>
                </a:moveTo>
                <a:lnTo>
                  <a:pt x="6964884" y="0"/>
                </a:lnTo>
                <a:lnTo>
                  <a:pt x="6964884" y="1889225"/>
                </a:lnTo>
                <a:lnTo>
                  <a:pt x="0" y="1889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40922" y="5992350"/>
            <a:ext cx="6964884" cy="1889225"/>
          </a:xfrm>
          <a:custGeom>
            <a:avLst/>
            <a:gdLst/>
            <a:ahLst/>
            <a:cxnLst/>
            <a:rect r="r" b="b" t="t" l="l"/>
            <a:pathLst>
              <a:path h="1889225" w="6964884">
                <a:moveTo>
                  <a:pt x="0" y="0"/>
                </a:moveTo>
                <a:lnTo>
                  <a:pt x="6964884" y="0"/>
                </a:lnTo>
                <a:lnTo>
                  <a:pt x="6964884" y="1889225"/>
                </a:lnTo>
                <a:lnTo>
                  <a:pt x="0" y="1889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40922" y="7867768"/>
            <a:ext cx="6964884" cy="1889225"/>
          </a:xfrm>
          <a:custGeom>
            <a:avLst/>
            <a:gdLst/>
            <a:ahLst/>
            <a:cxnLst/>
            <a:rect r="r" b="b" t="t" l="l"/>
            <a:pathLst>
              <a:path h="1889225" w="6964884">
                <a:moveTo>
                  <a:pt x="0" y="0"/>
                </a:moveTo>
                <a:lnTo>
                  <a:pt x="6964884" y="0"/>
                </a:lnTo>
                <a:lnTo>
                  <a:pt x="6964884" y="1889225"/>
                </a:lnTo>
                <a:lnTo>
                  <a:pt x="0" y="1889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3595" y="5751524"/>
            <a:ext cx="5398660" cy="4505782"/>
          </a:xfrm>
          <a:custGeom>
            <a:avLst/>
            <a:gdLst/>
            <a:ahLst/>
            <a:cxnLst/>
            <a:rect r="r" b="b" t="t" l="l"/>
            <a:pathLst>
              <a:path h="4505782" w="5398660">
                <a:moveTo>
                  <a:pt x="0" y="0"/>
                </a:moveTo>
                <a:lnTo>
                  <a:pt x="5398660" y="0"/>
                </a:lnTo>
                <a:lnTo>
                  <a:pt x="5398660" y="4505781"/>
                </a:lnTo>
                <a:lnTo>
                  <a:pt x="0" y="4505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6204" y="3321097"/>
            <a:ext cx="466108" cy="466108"/>
          </a:xfrm>
          <a:custGeom>
            <a:avLst/>
            <a:gdLst/>
            <a:ahLst/>
            <a:cxnLst/>
            <a:rect r="r" b="b" t="t" l="l"/>
            <a:pathLst>
              <a:path h="466108" w="466108">
                <a:moveTo>
                  <a:pt x="0" y="0"/>
                </a:moveTo>
                <a:lnTo>
                  <a:pt x="466108" y="0"/>
                </a:lnTo>
                <a:lnTo>
                  <a:pt x="466108" y="466109"/>
                </a:lnTo>
                <a:lnTo>
                  <a:pt x="0" y="466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6204" y="3911158"/>
            <a:ext cx="466108" cy="466108"/>
          </a:xfrm>
          <a:custGeom>
            <a:avLst/>
            <a:gdLst/>
            <a:ahLst/>
            <a:cxnLst/>
            <a:rect r="r" b="b" t="t" l="l"/>
            <a:pathLst>
              <a:path h="466108" w="466108">
                <a:moveTo>
                  <a:pt x="0" y="0"/>
                </a:moveTo>
                <a:lnTo>
                  <a:pt x="466108" y="0"/>
                </a:lnTo>
                <a:lnTo>
                  <a:pt x="466108" y="466108"/>
                </a:lnTo>
                <a:lnTo>
                  <a:pt x="0" y="4661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08037" y="5986475"/>
            <a:ext cx="1073418" cy="556835"/>
          </a:xfrm>
          <a:custGeom>
            <a:avLst/>
            <a:gdLst/>
            <a:ahLst/>
            <a:cxnLst/>
            <a:rect r="r" b="b" t="t" l="l"/>
            <a:pathLst>
              <a:path h="556835" w="1073418">
                <a:moveTo>
                  <a:pt x="0" y="0"/>
                </a:moveTo>
                <a:lnTo>
                  <a:pt x="1073418" y="0"/>
                </a:lnTo>
                <a:lnTo>
                  <a:pt x="1073418" y="556835"/>
                </a:lnTo>
                <a:lnTo>
                  <a:pt x="0" y="5568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005610" y="4289947"/>
            <a:ext cx="1829298" cy="44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76"/>
              </a:lnSpc>
              <a:spcBef>
                <a:spcPct val="0"/>
              </a:spcBef>
            </a:pPr>
            <a:r>
              <a:rPr lang="en-US" b="true" sz="2554" strike="noStrike" u="non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Socket (插座)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05610" y="4743371"/>
            <a:ext cx="6483333" cy="89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6"/>
              </a:lnSpc>
              <a:spcBef>
                <a:spcPct val="0"/>
              </a:spcBef>
            </a:pPr>
            <a:r>
              <a:rPr lang="en-US" sz="2554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就像電話線的插頭。程式要跟網路上的別台電腦講話，就必須先建立一個 Socket 連線。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05610" y="6158398"/>
            <a:ext cx="1763390" cy="44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76"/>
              </a:lnSpc>
              <a:spcBef>
                <a:spcPct val="0"/>
              </a:spcBef>
            </a:pPr>
            <a:r>
              <a:rPr lang="en-US" b="true" sz="2554" strike="noStrike" u="non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SSL (安全層)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05610" y="6615300"/>
            <a:ext cx="5698903" cy="89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6"/>
              </a:lnSpc>
              <a:spcBef>
                <a:spcPct val="0"/>
              </a:spcBef>
            </a:pPr>
            <a:r>
              <a:rPr lang="en-US" sz="2554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網路世界的「加密信封」。確保你寄出的信，郵差（駭客）看不懂內容。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05610" y="8015629"/>
            <a:ext cx="728695" cy="44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76"/>
              </a:lnSpc>
              <a:spcBef>
                <a:spcPct val="0"/>
              </a:spcBef>
            </a:pPr>
            <a:r>
              <a:rPr lang="en-US" b="true" sz="2554" strike="noStrike" u="non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JSON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05610" y="8458034"/>
            <a:ext cx="6450312" cy="89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6"/>
              </a:lnSpc>
              <a:spcBef>
                <a:spcPct val="0"/>
              </a:spcBef>
            </a:pPr>
            <a:r>
              <a:rPr lang="en-US" sz="2554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電腦之間的「標準表格」。就像填寫公務表格一樣，格式固定，方便程式讀取資料。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88934" y="6596250"/>
            <a:ext cx="1757971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新手村</a:t>
            </a:r>
            <a:r>
              <a:rPr lang="en-US" b="true" sz="2799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名詞卡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9462" y="3281256"/>
            <a:ext cx="7295158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標準函式庫強大</a:t>
            </a: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：內建 socket, ssl, json等套件。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9462" y="3876886"/>
            <a:ext cx="6044208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生態系成熟</a:t>
            </a: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：適合快速開發網路工具。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578425" y="6001757"/>
            <a:ext cx="6041926" cy="394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simple_vuln_scanner/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├── scanner.py (主程式)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├── modules/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│  ├── port_scan.py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│  ├── banner.py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│  └── http_check.py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├── data/ (漏洞資料庫)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└── README.md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6043" y="4598547"/>
            <a:ext cx="182880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專案結構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6225" y="5251177"/>
            <a:ext cx="5332512" cy="50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將功能模組化，方便管理與擴充。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5026" y="104310"/>
            <a:ext cx="10102453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第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0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階段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：專案初始化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6204" y="1985100"/>
            <a:ext cx="447268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為什麼選用 Python？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6225" y="2689693"/>
            <a:ext cx="967075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我們會使用 Python 內建的強大工具，不需安裝複雜軟體套件。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5400000">
            <a:off x="12154376" y="4149888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0" y="1980248"/>
                </a:moveTo>
                <a:lnTo>
                  <a:pt x="10287000" y="1980248"/>
                </a:lnTo>
                <a:lnTo>
                  <a:pt x="10287000" y="0"/>
                </a:lnTo>
                <a:lnTo>
                  <a:pt x="0" y="0"/>
                </a:lnTo>
                <a:lnTo>
                  <a:pt x="0" y="1980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5701" y="3760495"/>
            <a:ext cx="10575252" cy="5789951"/>
          </a:xfrm>
          <a:custGeom>
            <a:avLst/>
            <a:gdLst/>
            <a:ahLst/>
            <a:cxnLst/>
            <a:rect r="r" b="b" t="t" l="l"/>
            <a:pathLst>
              <a:path h="5789951" w="10575252">
                <a:moveTo>
                  <a:pt x="0" y="0"/>
                </a:moveTo>
                <a:lnTo>
                  <a:pt x="10575253" y="0"/>
                </a:lnTo>
                <a:lnTo>
                  <a:pt x="10575253" y="5789950"/>
                </a:lnTo>
                <a:lnTo>
                  <a:pt x="0" y="5789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3147" y="4066245"/>
            <a:ext cx="479977" cy="382781"/>
          </a:xfrm>
          <a:custGeom>
            <a:avLst/>
            <a:gdLst/>
            <a:ahLst/>
            <a:cxnLst/>
            <a:rect r="r" b="b" t="t" l="l"/>
            <a:pathLst>
              <a:path h="382781" w="479977">
                <a:moveTo>
                  <a:pt x="0" y="0"/>
                </a:moveTo>
                <a:lnTo>
                  <a:pt x="479976" y="0"/>
                </a:lnTo>
                <a:lnTo>
                  <a:pt x="479976" y="382781"/>
                </a:lnTo>
                <a:lnTo>
                  <a:pt x="0" y="382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3147" y="7934464"/>
            <a:ext cx="9680361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原本是一個人慢慢敲 100 扇門。多執行緒就像使用了「</a:t>
            </a:r>
            <a:r>
              <a:rPr lang="en-US" b="true" sz="2799">
                <a:solidFill>
                  <a:srgbClr val="CC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影分身之術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」，變出 100 個人同時去敲 100 扇門，速度快非常多！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613327" y="1168285"/>
            <a:ext cx="12101041" cy="8090015"/>
            <a:chOff x="0" y="0"/>
            <a:chExt cx="121578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5786" cy="812800"/>
            </a:xfrm>
            <a:custGeom>
              <a:avLst/>
              <a:gdLst/>
              <a:ahLst/>
              <a:cxnLst/>
              <a:rect r="r" b="b" t="t" l="l"/>
              <a:pathLst>
                <a:path h="812800" w="1215786">
                  <a:moveTo>
                    <a:pt x="14715" y="0"/>
                  </a:moveTo>
                  <a:lnTo>
                    <a:pt x="1201071" y="0"/>
                  </a:lnTo>
                  <a:cubicBezTo>
                    <a:pt x="1209198" y="0"/>
                    <a:pt x="1215786" y="6588"/>
                    <a:pt x="1215786" y="14715"/>
                  </a:cubicBezTo>
                  <a:lnTo>
                    <a:pt x="1215786" y="798085"/>
                  </a:lnTo>
                  <a:cubicBezTo>
                    <a:pt x="1215786" y="801988"/>
                    <a:pt x="1214236" y="805731"/>
                    <a:pt x="1211476" y="808490"/>
                  </a:cubicBezTo>
                  <a:cubicBezTo>
                    <a:pt x="1208717" y="811250"/>
                    <a:pt x="1204974" y="812800"/>
                    <a:pt x="1201071" y="812800"/>
                  </a:cubicBezTo>
                  <a:lnTo>
                    <a:pt x="14715" y="812800"/>
                  </a:lnTo>
                  <a:cubicBezTo>
                    <a:pt x="10812" y="812800"/>
                    <a:pt x="7069" y="811250"/>
                    <a:pt x="4310" y="808490"/>
                  </a:cubicBezTo>
                  <a:cubicBezTo>
                    <a:pt x="1550" y="805731"/>
                    <a:pt x="0" y="801988"/>
                    <a:pt x="0" y="798085"/>
                  </a:cubicBezTo>
                  <a:lnTo>
                    <a:pt x="0" y="14715"/>
                  </a:lnTo>
                  <a:cubicBezTo>
                    <a:pt x="0" y="10812"/>
                    <a:pt x="1550" y="7069"/>
                    <a:pt x="4310" y="4310"/>
                  </a:cubicBezTo>
                  <a:cubicBezTo>
                    <a:pt x="7069" y="1550"/>
                    <a:pt x="10812" y="0"/>
                    <a:pt x="14715" y="0"/>
                  </a:cubicBezTo>
                  <a:close/>
                </a:path>
              </a:pathLst>
            </a:custGeom>
            <a:blipFill>
              <a:blip r:embed="rId8"/>
              <a:stretch>
                <a:fillRect l="-2108" t="-534" r="-1362" b="-1128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21732" y="2442893"/>
            <a:ext cx="8803991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電腦有 65535 個 Port (門)，常用服務會固定在某些門後 (如網頁在 80 號門)。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1732" y="1823768"/>
            <a:ext cx="32004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尋找開放的入口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3147" y="4504090"/>
            <a:ext cx="263237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378CE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TCP Connect Scan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3147" y="5061620"/>
            <a:ext cx="7743924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使用 Python 的</a:t>
            </a:r>
            <a:r>
              <a:rPr lang="en-US" sz="2799">
                <a:solidFill>
                  <a:srgbClr val="00BF6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true" sz="2799">
                <a:solidFill>
                  <a:srgbClr val="CB6CE6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socket.connect_ex()</a:t>
            </a:r>
            <a:r>
              <a:rPr lang="en-US" sz="2799">
                <a:solidFill>
                  <a:srgbClr val="CB6C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嘗試建立連線。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4172" y="4009095"/>
            <a:ext cx="1946573" cy="439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6"/>
              </a:lnSpc>
              <a:spcBef>
                <a:spcPct val="0"/>
              </a:spcBef>
            </a:pPr>
            <a:r>
              <a:rPr lang="en-US" b="true" sz="2554" strike="noStrike" u="none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技術原理詳解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3147" y="5619150"/>
            <a:ext cx="782181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這就是標準的「敲門」動作。程式試著轉動門把：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3147" y="6176680"/>
            <a:ext cx="6867129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門開了(連線成功) = 回傳 0 = 危險 (Open)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門鎖死(連線被拒) = 其他數字 =  安全 (Closed)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3147" y="7372385"/>
            <a:ext cx="4666258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378CE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多執行緒優化 (Multi-threading)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5026" y="104310"/>
            <a:ext cx="12209859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第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1 階段：P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o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rt Sc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a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n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(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埠掃描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2791184" y="3477992"/>
            <a:ext cx="8936231" cy="1980248"/>
          </a:xfrm>
          <a:custGeom>
            <a:avLst/>
            <a:gdLst/>
            <a:ahLst/>
            <a:cxnLst/>
            <a:rect r="r" b="b" t="t" l="l"/>
            <a:pathLst>
              <a:path h="1980248" w="8936231">
                <a:moveTo>
                  <a:pt x="0" y="0"/>
                </a:moveTo>
                <a:lnTo>
                  <a:pt x="8936232" y="0"/>
                </a:lnTo>
                <a:lnTo>
                  <a:pt x="8936232" y="1980247"/>
                </a:lnTo>
                <a:lnTo>
                  <a:pt x="0" y="19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511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98149" y="1829523"/>
            <a:ext cx="7021272" cy="70212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361" y="0"/>
                  </a:moveTo>
                  <a:lnTo>
                    <a:pt x="787439" y="0"/>
                  </a:lnTo>
                  <a:cubicBezTo>
                    <a:pt x="794165" y="0"/>
                    <a:pt x="800616" y="2672"/>
                    <a:pt x="805372" y="7428"/>
                  </a:cubicBezTo>
                  <a:cubicBezTo>
                    <a:pt x="810128" y="12184"/>
                    <a:pt x="812800" y="18635"/>
                    <a:pt x="812800" y="25361"/>
                  </a:cubicBezTo>
                  <a:lnTo>
                    <a:pt x="812800" y="787439"/>
                  </a:lnTo>
                  <a:cubicBezTo>
                    <a:pt x="812800" y="794165"/>
                    <a:pt x="810128" y="800616"/>
                    <a:pt x="805372" y="805372"/>
                  </a:cubicBezTo>
                  <a:cubicBezTo>
                    <a:pt x="800616" y="810128"/>
                    <a:pt x="794165" y="812800"/>
                    <a:pt x="787439" y="812800"/>
                  </a:cubicBezTo>
                  <a:lnTo>
                    <a:pt x="25361" y="812800"/>
                  </a:lnTo>
                  <a:cubicBezTo>
                    <a:pt x="18635" y="812800"/>
                    <a:pt x="12184" y="810128"/>
                    <a:pt x="7428" y="805372"/>
                  </a:cubicBezTo>
                  <a:cubicBezTo>
                    <a:pt x="2672" y="800616"/>
                    <a:pt x="0" y="794165"/>
                    <a:pt x="0" y="787439"/>
                  </a:cubicBezTo>
                  <a:lnTo>
                    <a:pt x="0" y="25361"/>
                  </a:lnTo>
                  <a:cubicBezTo>
                    <a:pt x="0" y="18635"/>
                    <a:pt x="2672" y="12184"/>
                    <a:pt x="7428" y="7428"/>
                  </a:cubicBezTo>
                  <a:cubicBezTo>
                    <a:pt x="12184" y="2672"/>
                    <a:pt x="18635" y="0"/>
                    <a:pt x="25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5656" y="1925086"/>
            <a:ext cx="392742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讀取服務的</a:t>
            </a: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「</a:t>
            </a: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名片</a:t>
            </a: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5656" y="2647983"/>
            <a:ext cx="9437829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門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開了之後，我們會收到的第一句話就是 Banner (歡迎詞)。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5656" y="3329338"/>
            <a:ext cx="4718149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 strike="noStrike" u="none">
                <a:solidFill>
                  <a:srgbClr val="CB6CE6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SSH-2.0-OpenSSH_7.2p1 Ubuntu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5026" y="104310"/>
            <a:ext cx="11068844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第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2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階段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：Banner Grabbing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6466" y="3839243"/>
            <a:ext cx="10027019" cy="5088712"/>
          </a:xfrm>
          <a:custGeom>
            <a:avLst/>
            <a:gdLst/>
            <a:ahLst/>
            <a:cxnLst/>
            <a:rect r="r" b="b" t="t" l="l"/>
            <a:pathLst>
              <a:path h="5088712" w="10027019">
                <a:moveTo>
                  <a:pt x="0" y="0"/>
                </a:moveTo>
                <a:lnTo>
                  <a:pt x="10027019" y="0"/>
                </a:lnTo>
                <a:lnTo>
                  <a:pt x="10027019" y="5088712"/>
                </a:lnTo>
                <a:lnTo>
                  <a:pt x="0" y="5088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6451" y="4567628"/>
            <a:ext cx="286068" cy="433436"/>
          </a:xfrm>
          <a:custGeom>
            <a:avLst/>
            <a:gdLst/>
            <a:ahLst/>
            <a:cxnLst/>
            <a:rect r="r" b="b" t="t" l="l"/>
            <a:pathLst>
              <a:path h="433436" w="286068">
                <a:moveTo>
                  <a:pt x="0" y="0"/>
                </a:moveTo>
                <a:lnTo>
                  <a:pt x="286068" y="0"/>
                </a:lnTo>
                <a:lnTo>
                  <a:pt x="286068" y="433436"/>
                </a:lnTo>
                <a:lnTo>
                  <a:pt x="0" y="4334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73395" y="4500684"/>
            <a:ext cx="406241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常見的守門員 (Web Server)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3998" y="5039164"/>
            <a:ext cx="363908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378CE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Apache 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&amp;</a:t>
            </a:r>
            <a:r>
              <a:rPr lang="en-US" sz="2799" b="true">
                <a:solidFill>
                  <a:srgbClr val="378CE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Nginx  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&amp;</a:t>
            </a:r>
            <a:r>
              <a:rPr lang="en-US" sz="2799" b="true">
                <a:solidFill>
                  <a:srgbClr val="378CE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iis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6451" y="5577644"/>
            <a:ext cx="8473869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這三個是最有名的「網頁伺服器軟體」。它們就像是開餐廳的「店長」，負責處理客人 (瀏覽器) 的點餐需求。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7338" y="6639999"/>
            <a:ext cx="1337965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378CE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OpenSSH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7338" y="7178479"/>
            <a:ext cx="6929534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負責遠端控制電腦的軟體。如果版本太舊，駭客就能拿到電腦的控制權。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3856" y="3245261"/>
            <a:ext cx="6609601" cy="6609601"/>
          </a:xfrm>
          <a:custGeom>
            <a:avLst/>
            <a:gdLst/>
            <a:ahLst/>
            <a:cxnLst/>
            <a:rect r="r" b="b" t="t" l="l"/>
            <a:pathLst>
              <a:path h="6609601" w="6609601">
                <a:moveTo>
                  <a:pt x="0" y="0"/>
                </a:moveTo>
                <a:lnTo>
                  <a:pt x="6609601" y="0"/>
                </a:lnTo>
                <a:lnTo>
                  <a:pt x="6609601" y="6609602"/>
                </a:lnTo>
                <a:lnTo>
                  <a:pt x="0" y="660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12154376" y="4153376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0" y="0"/>
                </a:moveTo>
                <a:lnTo>
                  <a:pt x="10287000" y="0"/>
                </a:lnTo>
                <a:lnTo>
                  <a:pt x="10287000" y="1980248"/>
                </a:lnTo>
                <a:lnTo>
                  <a:pt x="0" y="19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050214" y="2296677"/>
            <a:ext cx="6057286" cy="605728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9397" y="0"/>
                  </a:moveTo>
                  <a:lnTo>
                    <a:pt x="783403" y="0"/>
                  </a:lnTo>
                  <a:cubicBezTo>
                    <a:pt x="791200" y="0"/>
                    <a:pt x="798677" y="3097"/>
                    <a:pt x="804190" y="8610"/>
                  </a:cubicBezTo>
                  <a:cubicBezTo>
                    <a:pt x="809703" y="14123"/>
                    <a:pt x="812800" y="21600"/>
                    <a:pt x="812800" y="29397"/>
                  </a:cubicBezTo>
                  <a:lnTo>
                    <a:pt x="812800" y="783403"/>
                  </a:lnTo>
                  <a:cubicBezTo>
                    <a:pt x="812800" y="791200"/>
                    <a:pt x="809703" y="798677"/>
                    <a:pt x="804190" y="804190"/>
                  </a:cubicBezTo>
                  <a:cubicBezTo>
                    <a:pt x="798677" y="809703"/>
                    <a:pt x="791200" y="812800"/>
                    <a:pt x="783403" y="812800"/>
                  </a:cubicBezTo>
                  <a:lnTo>
                    <a:pt x="29397" y="812800"/>
                  </a:lnTo>
                  <a:cubicBezTo>
                    <a:pt x="21600" y="812800"/>
                    <a:pt x="14123" y="809703"/>
                    <a:pt x="8610" y="804190"/>
                  </a:cubicBezTo>
                  <a:cubicBezTo>
                    <a:pt x="3097" y="798677"/>
                    <a:pt x="0" y="791200"/>
                    <a:pt x="0" y="783403"/>
                  </a:cubicBezTo>
                  <a:lnTo>
                    <a:pt x="0" y="29397"/>
                  </a:lnTo>
                  <a:cubicBezTo>
                    <a:pt x="0" y="21600"/>
                    <a:pt x="3097" y="14123"/>
                    <a:pt x="8610" y="8610"/>
                  </a:cubicBezTo>
                  <a:cubicBezTo>
                    <a:pt x="14123" y="3097"/>
                    <a:pt x="21600" y="0"/>
                    <a:pt x="293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657873" y="4141880"/>
            <a:ext cx="414648" cy="366963"/>
          </a:xfrm>
          <a:custGeom>
            <a:avLst/>
            <a:gdLst/>
            <a:ahLst/>
            <a:cxnLst/>
            <a:rect r="r" b="b" t="t" l="l"/>
            <a:pathLst>
              <a:path h="366963" w="414648">
                <a:moveTo>
                  <a:pt x="0" y="0"/>
                </a:moveTo>
                <a:lnTo>
                  <a:pt x="414648" y="0"/>
                </a:lnTo>
                <a:lnTo>
                  <a:pt x="414648" y="366963"/>
                </a:lnTo>
                <a:lnTo>
                  <a:pt x="0" y="366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75248" y="4737447"/>
            <a:ext cx="4519481" cy="3463349"/>
          </a:xfrm>
          <a:custGeom>
            <a:avLst/>
            <a:gdLst/>
            <a:ahLst/>
            <a:cxnLst/>
            <a:rect r="r" b="b" t="t" l="l"/>
            <a:pathLst>
              <a:path h="3463349" w="4519481">
                <a:moveTo>
                  <a:pt x="0" y="0"/>
                </a:moveTo>
                <a:lnTo>
                  <a:pt x="4519481" y="0"/>
                </a:lnTo>
                <a:lnTo>
                  <a:pt x="4519481" y="3463349"/>
                </a:lnTo>
                <a:lnTo>
                  <a:pt x="0" y="34633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99566" y="4942582"/>
            <a:ext cx="3270845" cy="297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CB6C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// known_versions.json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CB6C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{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CB6C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-US" sz="2799" strike="noStrike" u="none">
                <a:solidFill>
                  <a:srgbClr val="CB6C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"OpenSSH": "8.0",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CB6C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-US" sz="2799" strike="noStrike" u="none">
                <a:solidFill>
                  <a:srgbClr val="CB6C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"Apache": "2.4.50",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CB6C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-US" sz="2799" strike="noStrike" u="none">
                <a:solidFill>
                  <a:srgbClr val="CB6C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"nginx": "1.20"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CB6C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}</a:t>
            </a:r>
            <a:r>
              <a:rPr lang="en-US" sz="2799" strike="noStrike" u="none">
                <a:solidFill>
                  <a:srgbClr val="CB6C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6458" y="1900041"/>
            <a:ext cx="36576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比對</a:t>
            </a: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「</a:t>
            </a: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瑕疵名單</a:t>
            </a: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」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6458" y="2497231"/>
            <a:ext cx="1070600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我們建立一份 </a:t>
            </a:r>
            <a:r>
              <a:rPr lang="en-US" b="true" sz="2799" strike="noStrike" u="none">
                <a:solidFill>
                  <a:srgbClr val="CB6CE6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known_versions.json</a:t>
            </a:r>
            <a:r>
              <a:rPr lang="en-US" sz="2799" strike="noStrike" u="none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，裡面記錄了「最新的安全版本」。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5159" y="6478647"/>
            <a:ext cx="3972057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→ 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警示：</a:t>
            </a:r>
            <a:r>
              <a:rPr lang="en-US" b="true" sz="2799">
                <a:solidFill>
                  <a:srgbClr val="FF3131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Version Outdated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179052"/>
            <a:ext cx="5238375" cy="19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這就像車廠宣布 2020 年前的車款煞車有問題，我們確認這台車是 2018 年款，所以需要進廠維修 (更新軟體)。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5026" y="104310"/>
            <a:ext cx="1102518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第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3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階段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：簡單版本比對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87125" y="4037072"/>
            <a:ext cx="142220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邏輯判斷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5026" y="4966077"/>
            <a:ext cx="4518422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假設安全標準是 8.0 版。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我們偵測到目標使用 7.2 版。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968742"/>
            <a:ext cx="562828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因為 </a:t>
            </a:r>
            <a:r>
              <a:rPr lang="en-US" b="true" sz="2799">
                <a:solidFill>
                  <a:srgbClr val="CB6CE6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7.2 &lt; 8.0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，判定為 </a:t>
            </a:r>
            <a:r>
              <a:rPr lang="en-US" b="true" sz="2799">
                <a:solidFill>
                  <a:srgbClr val="FF3131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[過期/危險]</a:t>
            </a: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5400000">
            <a:off x="12154376" y="-3237212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10287000" y="0"/>
                </a:moveTo>
                <a:lnTo>
                  <a:pt x="0" y="0"/>
                </a:lnTo>
                <a:lnTo>
                  <a:pt x="0" y="1980247"/>
                </a:lnTo>
                <a:lnTo>
                  <a:pt x="10287000" y="1980247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5400000">
            <a:off x="12115800" y="4153376"/>
            <a:ext cx="10287000" cy="1980248"/>
          </a:xfrm>
          <a:custGeom>
            <a:avLst/>
            <a:gdLst/>
            <a:ahLst/>
            <a:cxnLst/>
            <a:rect r="r" b="b" t="t" l="l"/>
            <a:pathLst>
              <a:path h="1980248" w="10287000">
                <a:moveTo>
                  <a:pt x="10287000" y="1980248"/>
                </a:moveTo>
                <a:lnTo>
                  <a:pt x="0" y="1980248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980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71952" y="7817825"/>
            <a:ext cx="7439084" cy="2229384"/>
            <a:chOff x="0" y="0"/>
            <a:chExt cx="9918778" cy="297251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918778" cy="2683458"/>
              <a:chOff x="0" y="0"/>
              <a:chExt cx="3137572" cy="84884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137572" cy="848849"/>
              </a:xfrm>
              <a:custGeom>
                <a:avLst/>
                <a:gdLst/>
                <a:ahLst/>
                <a:cxnLst/>
                <a:rect r="r" b="b" t="t" l="l"/>
                <a:pathLst>
                  <a:path h="848849" w="3137572">
                    <a:moveTo>
                      <a:pt x="0" y="0"/>
                    </a:moveTo>
                    <a:lnTo>
                      <a:pt x="3137572" y="0"/>
                    </a:lnTo>
                    <a:lnTo>
                      <a:pt x="3137572" y="848849"/>
                    </a:lnTo>
                    <a:lnTo>
                      <a:pt x="0" y="848849"/>
                    </a:lnTo>
                    <a:close/>
                  </a:path>
                </a:pathLst>
              </a:custGeom>
              <a:solidFill>
                <a:srgbClr val="ACF5B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3137572" cy="905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59918"/>
              <a:ext cx="9918778" cy="312593"/>
              <a:chOff x="0" y="0"/>
              <a:chExt cx="3137572" cy="9888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37572" cy="98881"/>
              </a:xfrm>
              <a:custGeom>
                <a:avLst/>
                <a:gdLst/>
                <a:ahLst/>
                <a:cxnLst/>
                <a:rect r="r" b="b" t="t" l="l"/>
                <a:pathLst>
                  <a:path h="98881" w="3137572">
                    <a:moveTo>
                      <a:pt x="0" y="0"/>
                    </a:moveTo>
                    <a:lnTo>
                      <a:pt x="3137572" y="0"/>
                    </a:lnTo>
                    <a:lnTo>
                      <a:pt x="3137572" y="98881"/>
                    </a:lnTo>
                    <a:lnTo>
                      <a:pt x="0" y="98881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3137572" cy="1369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34661" y="246482"/>
              <a:ext cx="764164" cy="764164"/>
            </a:xfrm>
            <a:custGeom>
              <a:avLst/>
              <a:gdLst/>
              <a:ahLst/>
              <a:cxnLst/>
              <a:rect r="r" b="b" t="t" l="l"/>
              <a:pathLst>
                <a:path h="764164" w="764164">
                  <a:moveTo>
                    <a:pt x="0" y="0"/>
                  </a:moveTo>
                  <a:lnTo>
                    <a:pt x="764164" y="0"/>
                  </a:lnTo>
                  <a:lnTo>
                    <a:pt x="764164" y="764164"/>
                  </a:lnTo>
                  <a:lnTo>
                    <a:pt x="0" y="764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418657" y="205466"/>
              <a:ext cx="474503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800AD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安全 Headers 缺失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87000" y="1163046"/>
              <a:ext cx="8902476" cy="1302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檢查是否缺少 X-Frame-Options (防點擊劫持) 或 CSP 等保護機制。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71952" y="2915461"/>
            <a:ext cx="7439084" cy="2247089"/>
            <a:chOff x="0" y="0"/>
            <a:chExt cx="9918778" cy="299611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9918778" cy="2704769"/>
              <a:chOff x="0" y="0"/>
              <a:chExt cx="3137572" cy="85559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137572" cy="855590"/>
              </a:xfrm>
              <a:custGeom>
                <a:avLst/>
                <a:gdLst/>
                <a:ahLst/>
                <a:cxnLst/>
                <a:rect r="r" b="b" t="t" l="l"/>
                <a:pathLst>
                  <a:path h="855590" w="3137572">
                    <a:moveTo>
                      <a:pt x="0" y="0"/>
                    </a:moveTo>
                    <a:lnTo>
                      <a:pt x="3137572" y="0"/>
                    </a:lnTo>
                    <a:lnTo>
                      <a:pt x="3137572" y="855590"/>
                    </a:lnTo>
                    <a:lnTo>
                      <a:pt x="0" y="855590"/>
                    </a:lnTo>
                    <a:close/>
                  </a:path>
                </a:pathLst>
              </a:custGeom>
              <a:solidFill>
                <a:srgbClr val="ACF5BE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3137572" cy="9127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2681043"/>
              <a:ext cx="9918778" cy="315076"/>
              <a:chOff x="0" y="0"/>
              <a:chExt cx="3137572" cy="9966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137572" cy="99667"/>
              </a:xfrm>
              <a:custGeom>
                <a:avLst/>
                <a:gdLst/>
                <a:ahLst/>
                <a:cxnLst/>
                <a:rect r="r" b="b" t="t" l="l"/>
                <a:pathLst>
                  <a:path h="99667" w="3137572">
                    <a:moveTo>
                      <a:pt x="0" y="0"/>
                    </a:moveTo>
                    <a:lnTo>
                      <a:pt x="3137572" y="0"/>
                    </a:lnTo>
                    <a:lnTo>
                      <a:pt x="3137572" y="99667"/>
                    </a:lnTo>
                    <a:lnTo>
                      <a:pt x="0" y="99667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3137572" cy="1377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686685" y="160528"/>
              <a:ext cx="917664" cy="764164"/>
            </a:xfrm>
            <a:custGeom>
              <a:avLst/>
              <a:gdLst/>
              <a:ahLst/>
              <a:cxnLst/>
              <a:rect r="r" b="b" t="t" l="l"/>
              <a:pathLst>
                <a:path h="764164" w="917664">
                  <a:moveTo>
                    <a:pt x="0" y="0"/>
                  </a:moveTo>
                  <a:lnTo>
                    <a:pt x="917664" y="0"/>
                  </a:lnTo>
                  <a:lnTo>
                    <a:pt x="917664" y="764164"/>
                  </a:lnTo>
                  <a:lnTo>
                    <a:pt x="0" y="764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889939" y="174884"/>
              <a:ext cx="4037806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800AD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Directory Listing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587000" y="1038992"/>
              <a:ext cx="8305438" cy="1302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檢查伺服器是否不小心列出了所有檔案清單 (</a:t>
              </a:r>
              <a:r>
                <a:rPr lang="en-US" b="true" sz="2799">
                  <a:solidFill>
                    <a:srgbClr val="CB6CE6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Index of /</a:t>
              </a:r>
              <a:r>
                <a:rPr lang="en-US" sz="2799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)，這會洩露敏感資訊。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71952" y="5317447"/>
            <a:ext cx="7439084" cy="2247089"/>
            <a:chOff x="0" y="0"/>
            <a:chExt cx="9918778" cy="299611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9918778" cy="2704769"/>
              <a:chOff x="0" y="0"/>
              <a:chExt cx="3137572" cy="85559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137572" cy="855590"/>
              </a:xfrm>
              <a:custGeom>
                <a:avLst/>
                <a:gdLst/>
                <a:ahLst/>
                <a:cxnLst/>
                <a:rect r="r" b="b" t="t" l="l"/>
                <a:pathLst>
                  <a:path h="855590" w="3137572">
                    <a:moveTo>
                      <a:pt x="0" y="0"/>
                    </a:moveTo>
                    <a:lnTo>
                      <a:pt x="3137572" y="0"/>
                    </a:lnTo>
                    <a:lnTo>
                      <a:pt x="3137572" y="855590"/>
                    </a:lnTo>
                    <a:lnTo>
                      <a:pt x="0" y="855590"/>
                    </a:lnTo>
                    <a:close/>
                  </a:path>
                </a:pathLst>
              </a:custGeom>
              <a:solidFill>
                <a:srgbClr val="ACF5BE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3137572" cy="9127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2681043"/>
              <a:ext cx="9918778" cy="315076"/>
              <a:chOff x="0" y="0"/>
              <a:chExt cx="3137572" cy="9966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137572" cy="99667"/>
              </a:xfrm>
              <a:custGeom>
                <a:avLst/>
                <a:gdLst/>
                <a:ahLst/>
                <a:cxnLst/>
                <a:rect r="r" b="b" t="t" l="l"/>
                <a:pathLst>
                  <a:path h="99667" w="3137572">
                    <a:moveTo>
                      <a:pt x="0" y="0"/>
                    </a:moveTo>
                    <a:lnTo>
                      <a:pt x="3137572" y="0"/>
                    </a:lnTo>
                    <a:lnTo>
                      <a:pt x="3137572" y="99667"/>
                    </a:lnTo>
                    <a:lnTo>
                      <a:pt x="0" y="99667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3137572" cy="1377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665366" y="157960"/>
              <a:ext cx="763709" cy="763709"/>
            </a:xfrm>
            <a:custGeom>
              <a:avLst/>
              <a:gdLst/>
              <a:ahLst/>
              <a:cxnLst/>
              <a:rect r="r" b="b" t="t" l="l"/>
              <a:pathLst>
                <a:path h="763709" w="763709">
                  <a:moveTo>
                    <a:pt x="0" y="0"/>
                  </a:moveTo>
                  <a:lnTo>
                    <a:pt x="763709" y="0"/>
                  </a:lnTo>
                  <a:lnTo>
                    <a:pt x="763709" y="763709"/>
                  </a:lnTo>
                  <a:lnTo>
                    <a:pt x="0" y="763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1652895" y="174884"/>
              <a:ext cx="3385344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800AD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敏感 Headers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587000" y="1188369"/>
              <a:ext cx="7961531" cy="1302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檢查 </a:t>
              </a:r>
              <a:r>
                <a:rPr lang="en-US" b="true" sz="2799">
                  <a:solidFill>
                    <a:srgbClr val="CB6CE6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X-Powered-By</a:t>
              </a:r>
              <a:r>
                <a:rPr lang="en-US" sz="2799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或 </a:t>
              </a:r>
              <a:r>
                <a:rPr lang="en-US" b="true" sz="2799">
                  <a:solidFill>
                    <a:srgbClr val="CB6CE6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Server</a:t>
              </a:r>
              <a:r>
                <a:rPr lang="en-US" sz="2799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標頭是否洩露了後端架構（如 ASP.NET 版本）。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672601" y="2291256"/>
            <a:ext cx="12683119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當我們瀏覽網頁時，伺服器會回傳一個包裹</a:t>
            </a:r>
            <a:r>
              <a:rPr lang="en-US" sz="2799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(網頁內容)</a:t>
            </a:r>
            <a:r>
              <a:rPr lang="en-US" sz="2799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和一張快遞單</a:t>
            </a:r>
            <a:r>
              <a:rPr lang="en-US" sz="2799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</a:t>
            </a:r>
            <a:r>
              <a:rPr lang="en-US" sz="2799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Heade</a:t>
            </a:r>
            <a:r>
              <a:rPr lang="en-US" sz="2799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)。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5026" y="104310"/>
            <a:ext cx="14156531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第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4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階段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：HTTP 網站檢測 (Part 1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31375" y="1738806"/>
            <a:ext cx="489237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檢查快遞</a:t>
            </a: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單</a:t>
            </a: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(HEADERS)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8103292" y="2915461"/>
            <a:ext cx="9940280" cy="7326815"/>
          </a:xfrm>
          <a:custGeom>
            <a:avLst/>
            <a:gdLst/>
            <a:ahLst/>
            <a:cxnLst/>
            <a:rect r="r" b="b" t="t" l="l"/>
            <a:pathLst>
              <a:path h="7326815" w="9940280">
                <a:moveTo>
                  <a:pt x="0" y="0"/>
                </a:moveTo>
                <a:lnTo>
                  <a:pt x="9940280" y="0"/>
                </a:lnTo>
                <a:lnTo>
                  <a:pt x="9940280" y="7326815"/>
                </a:lnTo>
                <a:lnTo>
                  <a:pt x="0" y="7326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1947590" y="3556744"/>
            <a:ext cx="2490986" cy="50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2"/>
              </a:lnSpc>
              <a:spcBef>
                <a:spcPct val="0"/>
              </a:spcBef>
            </a:pPr>
            <a:r>
              <a:rPr lang="en-US" b="true" sz="2802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快遞單上的秘密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207999" y="4049631"/>
            <a:ext cx="2084978" cy="4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2"/>
              </a:lnSpc>
            </a:pPr>
            <a:r>
              <a:rPr lang="en-US" sz="2601" b="true">
                <a:solidFill>
                  <a:srgbClr val="378CE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Headers (標頭)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166670" y="4491847"/>
            <a:ext cx="7275085" cy="91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就</a:t>
            </a:r>
            <a:r>
              <a:rPr lang="en-US" sz="260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是那張快遞單。它告訴瀏覽器這封信是誰寄的、該怎麼打開。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166670" y="5438138"/>
            <a:ext cx="1908687" cy="4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2"/>
              </a:lnSpc>
            </a:pPr>
            <a:r>
              <a:rPr lang="en-US" sz="2601" b="true">
                <a:solidFill>
                  <a:srgbClr val="378CE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X-Powered-By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166670" y="5876580"/>
            <a:ext cx="7608962" cy="91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2"/>
              </a:lnSpc>
              <a:spcBef>
                <a:spcPct val="0"/>
              </a:spcBef>
            </a:pPr>
            <a:r>
              <a:rPr lang="en-US" b="true" sz="2601">
                <a:solidFill>
                  <a:srgbClr val="F74F4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[危險] </a:t>
            </a:r>
            <a:r>
              <a:rPr lang="en-US" sz="260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就像是包裹上貼著「</a:t>
            </a:r>
            <a:r>
              <a:rPr lang="en-US" sz="260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本產品由 PHP 5.0 製造」。這會洩漏技術細節給駭客，最好撕掉。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166670" y="6819554"/>
            <a:ext cx="2275100" cy="4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2"/>
              </a:lnSpc>
            </a:pPr>
            <a:r>
              <a:rPr lang="en-US" sz="2601" b="true">
                <a:solidFill>
                  <a:srgbClr val="378CE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X-Frame-Options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166670" y="7257997"/>
            <a:ext cx="7813525" cy="91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2"/>
              </a:lnSpc>
              <a:spcBef>
                <a:spcPct val="0"/>
              </a:spcBef>
            </a:pPr>
            <a:r>
              <a:rPr lang="en-US" b="true" sz="2601" strike="noStrike" u="none">
                <a:solidFill>
                  <a:srgbClr val="00BF6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[防護]</a:t>
            </a:r>
            <a:r>
              <a:rPr lang="en-US" sz="2601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像是「防盜窗」。它防止別的網站把你這個網頁「嵌」在他們的畫面裡偷資料 (點擊劫持)。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166670" y="8200971"/>
            <a:ext cx="2826933" cy="4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2"/>
              </a:lnSpc>
            </a:pPr>
            <a:r>
              <a:rPr lang="en-US" sz="2601" b="true">
                <a:solidFill>
                  <a:srgbClr val="378CE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CSP (內容安全策略)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166670" y="8639413"/>
            <a:ext cx="7813525" cy="91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2"/>
              </a:lnSpc>
              <a:spcBef>
                <a:spcPct val="0"/>
              </a:spcBef>
            </a:pPr>
            <a:r>
              <a:rPr lang="en-US" b="true" sz="2601" strike="noStrike" u="none">
                <a:solidFill>
                  <a:srgbClr val="00BF6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[防護] </a:t>
            </a:r>
            <a:r>
              <a:rPr lang="en-US" sz="2601" strike="noStrike" u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像是大樓的「警衛守則」。規定只能跟哪些信任的來源拿資料，防止亂吃路邊的東西 (惡意腳本)。</a:t>
            </a:r>
          </a:p>
        </p:txBody>
      </p:sp>
      <p:sp>
        <p:nvSpPr>
          <p:cNvPr name="Freeform 54" id="54"/>
          <p:cNvSpPr/>
          <p:nvPr/>
        </p:nvSpPr>
        <p:spPr>
          <a:xfrm flipH="false" flipV="false" rot="0">
            <a:off x="11490190" y="3670830"/>
            <a:ext cx="371163" cy="354292"/>
          </a:xfrm>
          <a:custGeom>
            <a:avLst/>
            <a:gdLst/>
            <a:ahLst/>
            <a:cxnLst/>
            <a:rect r="r" b="b" t="t" l="l"/>
            <a:pathLst>
              <a:path h="354292" w="371163">
                <a:moveTo>
                  <a:pt x="0" y="0"/>
                </a:moveTo>
                <a:lnTo>
                  <a:pt x="371163" y="0"/>
                </a:lnTo>
                <a:lnTo>
                  <a:pt x="371163" y="354292"/>
                </a:lnTo>
                <a:lnTo>
                  <a:pt x="0" y="354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68913"/>
            <a:chOff x="0" y="0"/>
            <a:chExt cx="4816593" cy="439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39549"/>
            </a:xfrm>
            <a:custGeom>
              <a:avLst/>
              <a:gdLst/>
              <a:ahLst/>
              <a:cxnLst/>
              <a:rect r="r" b="b" t="t" l="l"/>
              <a:pathLst>
                <a:path h="439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9549"/>
                  </a:lnTo>
                  <a:lnTo>
                    <a:pt x="0" y="439549"/>
                  </a:lnTo>
                  <a:close/>
                </a:path>
              </a:pathLst>
            </a:custGeom>
            <a:solidFill>
              <a:srgbClr val="DFF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7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11402" y="9011405"/>
            <a:ext cx="11126795" cy="2299828"/>
            <a:chOff x="0" y="0"/>
            <a:chExt cx="2930514" cy="6057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30514" cy="605716"/>
            </a:xfrm>
            <a:custGeom>
              <a:avLst/>
              <a:gdLst/>
              <a:ahLst/>
              <a:cxnLst/>
              <a:rect r="r" b="b" t="t" l="l"/>
              <a:pathLst>
                <a:path h="605716" w="2930514">
                  <a:moveTo>
                    <a:pt x="0" y="0"/>
                  </a:moveTo>
                  <a:lnTo>
                    <a:pt x="2930514" y="0"/>
                  </a:lnTo>
                  <a:lnTo>
                    <a:pt x="2930514" y="605716"/>
                  </a:lnTo>
                  <a:lnTo>
                    <a:pt x="0" y="605716"/>
                  </a:lnTo>
                  <a:close/>
                </a:path>
              </a:pathLst>
            </a:custGeom>
            <a:solidFill>
              <a:srgbClr val="378C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30514" cy="643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8589234"/>
            <a:ext cx="8819563" cy="1697766"/>
          </a:xfrm>
          <a:custGeom>
            <a:avLst/>
            <a:gdLst/>
            <a:ahLst/>
            <a:cxnLst/>
            <a:rect r="r" b="b" t="t" l="l"/>
            <a:pathLst>
              <a:path h="1697766" w="8819563">
                <a:moveTo>
                  <a:pt x="0" y="0"/>
                </a:moveTo>
                <a:lnTo>
                  <a:pt x="8819563" y="0"/>
                </a:lnTo>
                <a:lnTo>
                  <a:pt x="8819563" y="1697766"/>
                </a:lnTo>
                <a:lnTo>
                  <a:pt x="0" y="16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7618" y="2395521"/>
            <a:ext cx="10499280" cy="5875222"/>
          </a:xfrm>
          <a:custGeom>
            <a:avLst/>
            <a:gdLst/>
            <a:ahLst/>
            <a:cxnLst/>
            <a:rect r="r" b="b" t="t" l="l"/>
            <a:pathLst>
              <a:path h="5875222" w="10499280">
                <a:moveTo>
                  <a:pt x="0" y="0"/>
                </a:moveTo>
                <a:lnTo>
                  <a:pt x="10499280" y="0"/>
                </a:lnTo>
                <a:lnTo>
                  <a:pt x="10499280" y="5875222"/>
                </a:lnTo>
                <a:lnTo>
                  <a:pt x="0" y="5875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2452404" y="4017638"/>
            <a:ext cx="10161319" cy="2251724"/>
          </a:xfrm>
          <a:custGeom>
            <a:avLst/>
            <a:gdLst/>
            <a:ahLst/>
            <a:cxnLst/>
            <a:rect r="r" b="b" t="t" l="l"/>
            <a:pathLst>
              <a:path h="2251724" w="10161319">
                <a:moveTo>
                  <a:pt x="0" y="0"/>
                </a:moveTo>
                <a:lnTo>
                  <a:pt x="10161319" y="0"/>
                </a:lnTo>
                <a:lnTo>
                  <a:pt x="10161319" y="2251724"/>
                </a:lnTo>
                <a:lnTo>
                  <a:pt x="0" y="2251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5115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166225" y="2267095"/>
            <a:ext cx="6855791" cy="68557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973" y="0"/>
                  </a:moveTo>
                  <a:lnTo>
                    <a:pt x="786827" y="0"/>
                  </a:lnTo>
                  <a:cubicBezTo>
                    <a:pt x="793716" y="0"/>
                    <a:pt x="800322" y="2736"/>
                    <a:pt x="805193" y="7607"/>
                  </a:cubicBezTo>
                  <a:cubicBezTo>
                    <a:pt x="810064" y="12478"/>
                    <a:pt x="812800" y="19084"/>
                    <a:pt x="812800" y="25973"/>
                  </a:cubicBezTo>
                  <a:lnTo>
                    <a:pt x="812800" y="786827"/>
                  </a:lnTo>
                  <a:cubicBezTo>
                    <a:pt x="812800" y="793716"/>
                    <a:pt x="810064" y="800322"/>
                    <a:pt x="805193" y="805193"/>
                  </a:cubicBezTo>
                  <a:cubicBezTo>
                    <a:pt x="800322" y="810064"/>
                    <a:pt x="793716" y="812800"/>
                    <a:pt x="786827" y="812800"/>
                  </a:cubicBezTo>
                  <a:lnTo>
                    <a:pt x="25973" y="812800"/>
                  </a:lnTo>
                  <a:cubicBezTo>
                    <a:pt x="19084" y="812800"/>
                    <a:pt x="12478" y="810064"/>
                    <a:pt x="7607" y="805193"/>
                  </a:cubicBezTo>
                  <a:cubicBezTo>
                    <a:pt x="2736" y="800322"/>
                    <a:pt x="0" y="793716"/>
                    <a:pt x="0" y="786827"/>
                  </a:cubicBezTo>
                  <a:lnTo>
                    <a:pt x="0" y="25973"/>
                  </a:lnTo>
                  <a:cubicBezTo>
                    <a:pt x="0" y="19084"/>
                    <a:pt x="2736" y="12478"/>
                    <a:pt x="7607" y="7607"/>
                  </a:cubicBezTo>
                  <a:cubicBezTo>
                    <a:pt x="12478" y="2736"/>
                    <a:pt x="19084" y="0"/>
                    <a:pt x="25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438357" y="3014940"/>
            <a:ext cx="337825" cy="426951"/>
          </a:xfrm>
          <a:custGeom>
            <a:avLst/>
            <a:gdLst/>
            <a:ahLst/>
            <a:cxnLst/>
            <a:rect r="r" b="b" t="t" l="l"/>
            <a:pathLst>
              <a:path h="426951" w="337825">
                <a:moveTo>
                  <a:pt x="0" y="0"/>
                </a:moveTo>
                <a:lnTo>
                  <a:pt x="337825" y="0"/>
                </a:lnTo>
                <a:lnTo>
                  <a:pt x="337825" y="426952"/>
                </a:lnTo>
                <a:lnTo>
                  <a:pt x="0" y="426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2913" y="1757346"/>
            <a:ext cx="36576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檢查通道是否加密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2100" y="3398740"/>
            <a:ext cx="996355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HTTPS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2100" y="3922706"/>
            <a:ext cx="10026516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即「安全的</a:t>
            </a:r>
            <a:r>
              <a:rPr lang="en-US" sz="2799">
                <a:solidFill>
                  <a:srgbClr val="0D20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HTTP」。像是運鈔車，運送過程是上鎖的。如果只有 HTTP，就像是用透明塑膠袋裝錢在路上走，誰都看得到密碼。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1150" y="5099361"/>
            <a:ext cx="3000276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FA7F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TLS (傳輸層安全性)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02100" y="6376346"/>
            <a:ext cx="9622991" cy="1049739"/>
            <a:chOff x="0" y="0"/>
            <a:chExt cx="12830654" cy="13996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834079"/>
              <a:ext cx="565573" cy="565573"/>
            </a:xfrm>
            <a:custGeom>
              <a:avLst/>
              <a:gdLst/>
              <a:ahLst/>
              <a:cxnLst/>
              <a:rect r="r" b="b" t="t" l="l"/>
              <a:pathLst>
                <a:path h="565573" w="565573">
                  <a:moveTo>
                    <a:pt x="0" y="0"/>
                  </a:moveTo>
                  <a:lnTo>
                    <a:pt x="565573" y="0"/>
                  </a:lnTo>
                  <a:lnTo>
                    <a:pt x="565573" y="565573"/>
                  </a:lnTo>
                  <a:lnTo>
                    <a:pt x="0" y="565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5573" cy="565573"/>
            </a:xfrm>
            <a:custGeom>
              <a:avLst/>
              <a:gdLst/>
              <a:ahLst/>
              <a:cxnLst/>
              <a:rect r="r" b="b" t="t" l="l"/>
              <a:pathLst>
                <a:path h="565573" w="565573">
                  <a:moveTo>
                    <a:pt x="0" y="0"/>
                  </a:moveTo>
                  <a:lnTo>
                    <a:pt x="565573" y="0"/>
                  </a:lnTo>
                  <a:lnTo>
                    <a:pt x="565573" y="565573"/>
                  </a:lnTo>
                  <a:lnTo>
                    <a:pt x="0" y="565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692894" y="-76200"/>
              <a:ext cx="12137761" cy="641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3131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TLS 1.0/1.1</a:t>
              </a:r>
              <a:r>
                <a:rPr lang="en-US" sz="2799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：舊款鎖頭，小偷已經有萬用鑰匙了</a:t>
              </a:r>
              <a:r>
                <a:rPr lang="en-US" sz="2799">
                  <a:solidFill>
                    <a:srgbClr val="FF313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b="true" sz="2799">
                  <a:solidFill>
                    <a:srgbClr val="FF3131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(不安全)</a:t>
              </a:r>
              <a:r>
                <a:rPr lang="en-US" sz="2799">
                  <a:solidFill>
                    <a:srgbClr val="FF313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。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92894" y="757879"/>
              <a:ext cx="10715758" cy="641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BF6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</a:t>
              </a:r>
              <a:r>
                <a:rPr lang="en-US" b="true" sz="2799">
                  <a:solidFill>
                    <a:srgbClr val="00BF6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LS 1.2/1.3</a:t>
              </a:r>
              <a:r>
                <a:rPr lang="en-US" sz="2799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：新款智慧鎖，目前還是安全的</a:t>
              </a:r>
              <a:r>
                <a:rPr lang="en-US" sz="2799">
                  <a:solidFill>
                    <a:srgbClr val="00BF6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b="true" sz="2799">
                  <a:solidFill>
                    <a:srgbClr val="00BF6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(安全)</a:t>
              </a:r>
              <a:r>
                <a:rPr lang="en-US" sz="2799">
                  <a:solidFill>
                    <a:srgbClr val="00BF6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。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5026" y="104310"/>
            <a:ext cx="13118704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第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4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 階段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：HTTPS 與 TLS (Part 2</a:t>
            </a:r>
            <a:r>
              <a:rPr lang="en-US" b="true" sz="8000" strike="noStrike" u="none">
                <a:solidFill>
                  <a:srgbClr val="000000"/>
                </a:solidFill>
                <a:latin typeface="Gemunu Libre Bold"/>
                <a:ea typeface="Gemunu Libre Bold"/>
                <a:cs typeface="Gemunu Libre Bold"/>
                <a:sym typeface="Gemunu Libre Bold"/>
              </a:rPr>
              <a:t>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04448" y="2961982"/>
            <a:ext cx="2135188" cy="50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2"/>
              </a:lnSpc>
              <a:spcBef>
                <a:spcPct val="0"/>
              </a:spcBef>
            </a:pPr>
            <a:r>
              <a:rPr lang="en-US" b="true" sz="2802">
                <a:solidFill>
                  <a:srgbClr val="1800A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加密名詞解釋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7618" y="8001503"/>
            <a:ext cx="764411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我們的工具會檢查網站是不是用了「舊款鎖頭」。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1150" y="5618791"/>
            <a:ext cx="4444206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就是運鈔車的「鎖頭技術」。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DAG8CJzX_oE</dc:identifier>
  <dcterms:modified xsi:type="dcterms:W3CDTF">2011-08-01T06:04:30Z</dcterms:modified>
  <cp:revision>1</cp:revision>
  <dc:title>資訊安全</dc:title>
</cp:coreProperties>
</file>